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305" r:id="rId3"/>
    <p:sldId id="260" r:id="rId4"/>
    <p:sldId id="308" r:id="rId5"/>
    <p:sldId id="312" r:id="rId6"/>
    <p:sldId id="307" r:id="rId7"/>
    <p:sldId id="310" r:id="rId8"/>
    <p:sldId id="311" r:id="rId9"/>
    <p:sldId id="327" r:id="rId10"/>
    <p:sldId id="326" r:id="rId11"/>
    <p:sldId id="309" r:id="rId12"/>
    <p:sldId id="314" r:id="rId13"/>
    <p:sldId id="328" r:id="rId14"/>
    <p:sldId id="313" r:id="rId15"/>
    <p:sldId id="315" r:id="rId16"/>
    <p:sldId id="316" r:id="rId17"/>
    <p:sldId id="317" r:id="rId18"/>
    <p:sldId id="325" r:id="rId19"/>
    <p:sldId id="318" r:id="rId20"/>
    <p:sldId id="319" r:id="rId21"/>
    <p:sldId id="320" r:id="rId22"/>
    <p:sldId id="324" r:id="rId23"/>
    <p:sldId id="321" r:id="rId24"/>
    <p:sldId id="322" r:id="rId25"/>
    <p:sldId id="323" r:id="rId26"/>
    <p:sldId id="306"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俊" initials="王" lastIdx="1" clrIdx="0">
    <p:extLst>
      <p:ext uri="{19B8F6BF-5375-455C-9EA6-DF929625EA0E}">
        <p15:presenceInfo xmlns:p15="http://schemas.microsoft.com/office/powerpoint/2012/main" userId="0b5c81635542c2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6B74B4"/>
    <a:srgbClr val="4E82E9"/>
    <a:srgbClr val="BE80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41" autoAdjust="0"/>
  </p:normalViewPr>
  <p:slideViewPr>
    <p:cSldViewPr snapToGrid="0" showGuides="1">
      <p:cViewPr varScale="1">
        <p:scale>
          <a:sx n="93" d="100"/>
          <a:sy n="93" d="100"/>
        </p:scale>
        <p:origin x="924" y="68"/>
      </p:cViewPr>
      <p:guideLst>
        <p:guide orient="horz" pos="2160"/>
        <p:guide pos="2851"/>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BBEDB-BF70-442F-BB87-067F1B834C9E}" type="datetimeFigureOut">
              <a:rPr lang="zh-CN" altLang="en-US" smtClean="0"/>
              <a:t>2019/6/17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5D37C-772C-4F15-933D-A935BDA4FE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11</a:t>
            </a:fld>
            <a:endParaRPr lang="zh-CN" altLang="en-US"/>
          </a:p>
        </p:txBody>
      </p:sp>
    </p:spTree>
    <p:extLst>
      <p:ext uri="{BB962C8B-B14F-4D97-AF65-F5344CB8AC3E}">
        <p14:creationId xmlns:p14="http://schemas.microsoft.com/office/powerpoint/2010/main" val="19053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 2020</a:t>
            </a:r>
            <a:r>
              <a:rPr lang="zh-CN" altLang="zh-CN"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 40% </a:t>
            </a:r>
            <a:r>
              <a:rPr lang="zh-CN" altLang="zh-CN" dirty="0">
                <a:latin typeface="楷体" panose="02010609060101010101" pitchFamily="49" charset="-122"/>
                <a:ea typeface="楷体" panose="02010609060101010101" pitchFamily="49" charset="-122"/>
              </a:rPr>
              <a:t>从事</a:t>
            </a:r>
            <a:r>
              <a:rPr lang="en-US" altLang="zh-CN" dirty="0">
                <a:latin typeface="楷体" panose="02010609060101010101" pitchFamily="49" charset="-122"/>
                <a:ea typeface="楷体" panose="02010609060101010101" pitchFamily="49" charset="-122"/>
              </a:rPr>
              <a:t> DevOps </a:t>
            </a:r>
            <a:r>
              <a:rPr lang="zh-CN" altLang="zh-CN" dirty="0">
                <a:latin typeface="楷体" panose="02010609060101010101" pitchFamily="49" charset="-122"/>
                <a:ea typeface="楷体" panose="02010609060101010101" pitchFamily="49" charset="-122"/>
              </a:rPr>
              <a:t>的企业将通过采用应用程序安全自检、自我诊断和自我保护技术来确保开发后的应用程序的安全。</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12</a:t>
            </a:fld>
            <a:endParaRPr lang="zh-CN" altLang="en-US"/>
          </a:p>
        </p:txBody>
      </p:sp>
    </p:spTree>
    <p:extLst>
      <p:ext uri="{BB962C8B-B14F-4D97-AF65-F5344CB8AC3E}">
        <p14:creationId xmlns:p14="http://schemas.microsoft.com/office/powerpoint/2010/main" val="227439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 2020</a:t>
            </a:r>
            <a:r>
              <a:rPr lang="zh-CN" altLang="zh-CN"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 40% </a:t>
            </a:r>
            <a:r>
              <a:rPr lang="zh-CN" altLang="zh-CN" dirty="0">
                <a:latin typeface="楷体" panose="02010609060101010101" pitchFamily="49" charset="-122"/>
                <a:ea typeface="楷体" panose="02010609060101010101" pitchFamily="49" charset="-122"/>
              </a:rPr>
              <a:t>从事</a:t>
            </a:r>
            <a:r>
              <a:rPr lang="en-US" altLang="zh-CN" dirty="0">
                <a:latin typeface="楷体" panose="02010609060101010101" pitchFamily="49" charset="-122"/>
                <a:ea typeface="楷体" panose="02010609060101010101" pitchFamily="49" charset="-122"/>
              </a:rPr>
              <a:t> DevOps </a:t>
            </a:r>
            <a:r>
              <a:rPr lang="zh-CN" altLang="zh-CN" dirty="0">
                <a:latin typeface="楷体" panose="02010609060101010101" pitchFamily="49" charset="-122"/>
                <a:ea typeface="楷体" panose="02010609060101010101" pitchFamily="49" charset="-122"/>
              </a:rPr>
              <a:t>的企业将通过采用应用程序安全自检、自我诊断和自我保护技术来确保开发后的应用程序的安全。</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13</a:t>
            </a:fld>
            <a:endParaRPr lang="zh-CN" altLang="en-US"/>
          </a:p>
        </p:txBody>
      </p:sp>
    </p:spTree>
    <p:extLst>
      <p:ext uri="{BB962C8B-B14F-4D97-AF65-F5344CB8AC3E}">
        <p14:creationId xmlns:p14="http://schemas.microsoft.com/office/powerpoint/2010/main" val="142690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14</a:t>
            </a:fld>
            <a:endParaRPr lang="zh-CN" altLang="en-US"/>
          </a:p>
        </p:txBody>
      </p:sp>
    </p:spTree>
    <p:extLst>
      <p:ext uri="{BB962C8B-B14F-4D97-AF65-F5344CB8AC3E}">
        <p14:creationId xmlns:p14="http://schemas.microsoft.com/office/powerpoint/2010/main" val="122666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15</a:t>
            </a:fld>
            <a:endParaRPr lang="zh-CN" altLang="en-US"/>
          </a:p>
        </p:txBody>
      </p:sp>
    </p:spTree>
    <p:extLst>
      <p:ext uri="{BB962C8B-B14F-4D97-AF65-F5344CB8AC3E}">
        <p14:creationId xmlns:p14="http://schemas.microsoft.com/office/powerpoint/2010/main" val="1239247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16</a:t>
            </a:fld>
            <a:endParaRPr lang="zh-CN" altLang="en-US"/>
          </a:p>
        </p:txBody>
      </p:sp>
    </p:spTree>
    <p:extLst>
      <p:ext uri="{BB962C8B-B14F-4D97-AF65-F5344CB8AC3E}">
        <p14:creationId xmlns:p14="http://schemas.microsoft.com/office/powerpoint/2010/main" val="109561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17</a:t>
            </a:fld>
            <a:endParaRPr lang="zh-CN" altLang="en-US"/>
          </a:p>
        </p:txBody>
      </p:sp>
    </p:spTree>
    <p:extLst>
      <p:ext uri="{BB962C8B-B14F-4D97-AF65-F5344CB8AC3E}">
        <p14:creationId xmlns:p14="http://schemas.microsoft.com/office/powerpoint/2010/main" val="117199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18</a:t>
            </a:fld>
            <a:endParaRPr lang="zh-CN" altLang="en-US"/>
          </a:p>
        </p:txBody>
      </p:sp>
    </p:spTree>
    <p:extLst>
      <p:ext uri="{BB962C8B-B14F-4D97-AF65-F5344CB8AC3E}">
        <p14:creationId xmlns:p14="http://schemas.microsoft.com/office/powerpoint/2010/main" val="1859745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19</a:t>
            </a:fld>
            <a:endParaRPr lang="zh-CN" altLang="en-US"/>
          </a:p>
        </p:txBody>
      </p:sp>
    </p:spTree>
    <p:extLst>
      <p:ext uri="{BB962C8B-B14F-4D97-AF65-F5344CB8AC3E}">
        <p14:creationId xmlns:p14="http://schemas.microsoft.com/office/powerpoint/2010/main" val="35022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20</a:t>
            </a:fld>
            <a:endParaRPr lang="zh-CN" altLang="en-US"/>
          </a:p>
        </p:txBody>
      </p:sp>
    </p:spTree>
    <p:extLst>
      <p:ext uri="{BB962C8B-B14F-4D97-AF65-F5344CB8AC3E}">
        <p14:creationId xmlns:p14="http://schemas.microsoft.com/office/powerpoint/2010/main" val="136526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21</a:t>
            </a:fld>
            <a:endParaRPr lang="zh-CN" altLang="en-US"/>
          </a:p>
        </p:txBody>
      </p:sp>
    </p:spTree>
    <p:extLst>
      <p:ext uri="{BB962C8B-B14F-4D97-AF65-F5344CB8AC3E}">
        <p14:creationId xmlns:p14="http://schemas.microsoft.com/office/powerpoint/2010/main" val="36925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22</a:t>
            </a:fld>
            <a:endParaRPr lang="zh-CN" altLang="en-US"/>
          </a:p>
        </p:txBody>
      </p:sp>
    </p:spTree>
    <p:extLst>
      <p:ext uri="{BB962C8B-B14F-4D97-AF65-F5344CB8AC3E}">
        <p14:creationId xmlns:p14="http://schemas.microsoft.com/office/powerpoint/2010/main" val="2420675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23</a:t>
            </a:fld>
            <a:endParaRPr lang="zh-CN" altLang="en-US"/>
          </a:p>
        </p:txBody>
      </p:sp>
    </p:spTree>
    <p:extLst>
      <p:ext uri="{BB962C8B-B14F-4D97-AF65-F5344CB8AC3E}">
        <p14:creationId xmlns:p14="http://schemas.microsoft.com/office/powerpoint/2010/main" val="3338613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24</a:t>
            </a:fld>
            <a:endParaRPr lang="zh-CN" altLang="en-US"/>
          </a:p>
        </p:txBody>
      </p:sp>
    </p:spTree>
    <p:extLst>
      <p:ext uri="{BB962C8B-B14F-4D97-AF65-F5344CB8AC3E}">
        <p14:creationId xmlns:p14="http://schemas.microsoft.com/office/powerpoint/2010/main" val="29652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25</a:t>
            </a:fld>
            <a:endParaRPr lang="zh-CN" altLang="en-US"/>
          </a:p>
        </p:txBody>
      </p:sp>
    </p:spTree>
    <p:extLst>
      <p:ext uri="{BB962C8B-B14F-4D97-AF65-F5344CB8AC3E}">
        <p14:creationId xmlns:p14="http://schemas.microsoft.com/office/powerpoint/2010/main" val="4203700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26</a:t>
            </a:fld>
            <a:endParaRPr lang="zh-CN" altLang="en-US"/>
          </a:p>
        </p:txBody>
      </p:sp>
    </p:spTree>
    <p:extLst>
      <p:ext uri="{BB962C8B-B14F-4D97-AF65-F5344CB8AC3E}">
        <p14:creationId xmlns:p14="http://schemas.microsoft.com/office/powerpoint/2010/main" val="1459834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社会信息化进程加快，</a:t>
            </a:r>
            <a:r>
              <a:rPr lang="en-US" altLang="zh-CN" dirty="0"/>
              <a:t>IT</a:t>
            </a:r>
            <a:r>
              <a:rPr lang="zh-CN" altLang="en-US" dirty="0"/>
              <a:t>产业和技术蓬勃发展，由此产生一系列安全问题。</a:t>
            </a:r>
            <a:r>
              <a:rPr lang="en-US" altLang="zh-CN" dirty="0"/>
              <a:t>18</a:t>
            </a:r>
            <a:r>
              <a:rPr lang="zh-CN" altLang="en-US" dirty="0"/>
              <a:t>大以来网络安全十分重视，</a:t>
            </a:r>
            <a:r>
              <a:rPr lang="zh-CN" altLang="zh-CN" sz="1200" kern="1200" dirty="0">
                <a:solidFill>
                  <a:schemeClr val="tx1"/>
                </a:solidFill>
                <a:effectLst/>
                <a:latin typeface="+mn-lt"/>
                <a:ea typeface="+mn-ea"/>
                <a:cs typeface="+mn-cs"/>
              </a:rPr>
              <a:t>我国进一步完善网络安全法律体系，改革网络安全管理体制机制，不断加强公共互联网安全治理，构建互联网发展安全基础，构筑安全上网环境，</a:t>
            </a:r>
            <a:r>
              <a:rPr lang="zh-CN" altLang="en-US" sz="1200" kern="1200" dirty="0">
                <a:solidFill>
                  <a:schemeClr val="tx1"/>
                </a:solidFill>
                <a:effectLst/>
                <a:latin typeface="+mn-lt"/>
                <a:ea typeface="+mn-ea"/>
                <a:cs typeface="+mn-cs"/>
              </a:rPr>
              <a:t>我国</a:t>
            </a:r>
            <a:r>
              <a:rPr lang="zh-CN" altLang="zh-CN" sz="1200" kern="1200" dirty="0">
                <a:solidFill>
                  <a:schemeClr val="tx1"/>
                </a:solidFill>
                <a:effectLst/>
                <a:latin typeface="+mn-lt"/>
                <a:ea typeface="+mn-ea"/>
                <a:cs typeface="+mn-cs"/>
              </a:rPr>
              <a:t>网络安全应急响应能力进一步提升，恶意程序感染、网页篡改、网站后门等传统的安全问题得到有效</a:t>
            </a:r>
            <a:r>
              <a:rPr lang="zh-CN" altLang="en-US" sz="1200" kern="1200" dirty="0">
                <a:solidFill>
                  <a:schemeClr val="tx1"/>
                </a:solidFill>
                <a:effectLst/>
                <a:latin typeface="+mn-lt"/>
                <a:ea typeface="+mn-ea"/>
                <a:cs typeface="+mn-cs"/>
              </a:rPr>
              <a:t>缓解，然而安全态势依然严峻。</a:t>
            </a:r>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4</a:t>
            </a:fld>
            <a:endParaRPr lang="zh-CN" altLang="en-US"/>
          </a:p>
        </p:txBody>
      </p:sp>
    </p:spTree>
    <p:extLst>
      <p:ext uri="{BB962C8B-B14F-4D97-AF65-F5344CB8AC3E}">
        <p14:creationId xmlns:p14="http://schemas.microsoft.com/office/powerpoint/2010/main" val="296880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5</a:t>
            </a:fld>
            <a:endParaRPr lang="zh-CN" altLang="en-US"/>
          </a:p>
        </p:txBody>
      </p:sp>
    </p:spTree>
    <p:extLst>
      <p:ext uri="{BB962C8B-B14F-4D97-AF65-F5344CB8AC3E}">
        <p14:creationId xmlns:p14="http://schemas.microsoft.com/office/powerpoint/2010/main" val="194552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6</a:t>
            </a:fld>
            <a:endParaRPr lang="zh-CN" altLang="en-US"/>
          </a:p>
        </p:txBody>
      </p:sp>
    </p:spTree>
    <p:extLst>
      <p:ext uri="{BB962C8B-B14F-4D97-AF65-F5344CB8AC3E}">
        <p14:creationId xmlns:p14="http://schemas.microsoft.com/office/powerpoint/2010/main" val="78223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7</a:t>
            </a:fld>
            <a:endParaRPr lang="zh-CN" altLang="en-US"/>
          </a:p>
        </p:txBody>
      </p:sp>
    </p:spTree>
    <p:extLst>
      <p:ext uri="{BB962C8B-B14F-4D97-AF65-F5344CB8AC3E}">
        <p14:creationId xmlns:p14="http://schemas.microsoft.com/office/powerpoint/2010/main" val="4217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8</a:t>
            </a:fld>
            <a:endParaRPr lang="zh-CN" altLang="en-US"/>
          </a:p>
        </p:txBody>
      </p:sp>
    </p:spTree>
    <p:extLst>
      <p:ext uri="{BB962C8B-B14F-4D97-AF65-F5344CB8AC3E}">
        <p14:creationId xmlns:p14="http://schemas.microsoft.com/office/powerpoint/2010/main" val="3786204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9</a:t>
            </a:fld>
            <a:endParaRPr lang="zh-CN" altLang="en-US"/>
          </a:p>
        </p:txBody>
      </p:sp>
    </p:spTree>
    <p:extLst>
      <p:ext uri="{BB962C8B-B14F-4D97-AF65-F5344CB8AC3E}">
        <p14:creationId xmlns:p14="http://schemas.microsoft.com/office/powerpoint/2010/main" val="39010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10</a:t>
            </a:fld>
            <a:endParaRPr lang="zh-CN" altLang="en-US"/>
          </a:p>
        </p:txBody>
      </p:sp>
    </p:spTree>
    <p:extLst>
      <p:ext uri="{BB962C8B-B14F-4D97-AF65-F5344CB8AC3E}">
        <p14:creationId xmlns:p14="http://schemas.microsoft.com/office/powerpoint/2010/main" val="103281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DBD8DCA-3F65-482A-A66B-137465C6CAC8}" type="datetimeFigureOut">
              <a:rPr lang="zh-CN" altLang="en-US" smtClean="0"/>
              <a:t>2019/6/17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D8DCA-3F65-482A-A66B-137465C6CAC8}" type="datetimeFigureOut">
              <a:rPr lang="zh-CN" altLang="en-US" smtClean="0"/>
              <a:t>2019/6/17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A68C-F02D-48EE-986F-D40CBE4BA62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6ED2585-92B3-4BEF-BDEC-1476E049AB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4210" y="5244352"/>
            <a:ext cx="4471618" cy="1392141"/>
          </a:xfrm>
          <a:prstGeom prst="rect">
            <a:avLst/>
          </a:prstGeom>
        </p:spPr>
      </p:pic>
      <p:sp>
        <p:nvSpPr>
          <p:cNvPr id="15" name="文本框 14">
            <a:extLst>
              <a:ext uri="{FF2B5EF4-FFF2-40B4-BE49-F238E27FC236}">
                <a16:creationId xmlns:a16="http://schemas.microsoft.com/office/drawing/2014/main" id="{666E5A87-CA23-42C3-800A-9B3CE1157A09}"/>
              </a:ext>
            </a:extLst>
          </p:cNvPr>
          <p:cNvSpPr txBox="1"/>
          <p:nvPr/>
        </p:nvSpPr>
        <p:spPr>
          <a:xfrm>
            <a:off x="1590115" y="2796988"/>
            <a:ext cx="6501654" cy="954107"/>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rPr>
              <a:t>基于</a:t>
            </a:r>
            <a:r>
              <a:rPr lang="en-US" altLang="zh-CN" sz="2800" b="1" dirty="0">
                <a:latin typeface="楷体" panose="02010609060101010101" pitchFamily="49" charset="-122"/>
                <a:ea typeface="楷体" panose="02010609060101010101" pitchFamily="49" charset="-122"/>
              </a:rPr>
              <a:t>RASP</a:t>
            </a:r>
            <a:r>
              <a:rPr lang="zh-CN" altLang="en-US" sz="2800" b="1" dirty="0">
                <a:latin typeface="楷体" panose="02010609060101010101" pitchFamily="49" charset="-122"/>
                <a:ea typeface="楷体" panose="02010609060101010101" pitchFamily="49" charset="-122"/>
              </a:rPr>
              <a:t>技术的</a:t>
            </a:r>
            <a:r>
              <a:rPr lang="en-US" altLang="zh-CN" sz="2800" b="1" dirty="0">
                <a:latin typeface="楷体" panose="02010609060101010101" pitchFamily="49" charset="-122"/>
                <a:ea typeface="楷体" panose="02010609060101010101" pitchFamily="49" charset="-122"/>
              </a:rPr>
              <a:t>Web</a:t>
            </a:r>
            <a:r>
              <a:rPr lang="zh-CN" altLang="en-US" sz="2800" b="1" dirty="0">
                <a:latin typeface="楷体" panose="02010609060101010101" pitchFamily="49" charset="-122"/>
                <a:ea typeface="楷体" panose="02010609060101010101" pitchFamily="49" charset="-122"/>
              </a:rPr>
              <a:t>应用安全防御系统</a:t>
            </a:r>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——PHP</a:t>
            </a:r>
            <a:r>
              <a:rPr lang="zh-CN" altLang="en-US" sz="2800" b="1" dirty="0">
                <a:latin typeface="楷体" panose="02010609060101010101" pitchFamily="49" charset="-122"/>
                <a:ea typeface="楷体" panose="02010609060101010101" pitchFamily="49" charset="-122"/>
              </a:rPr>
              <a:t>单机实现</a:t>
            </a:r>
          </a:p>
        </p:txBody>
      </p:sp>
      <p:sp>
        <p:nvSpPr>
          <p:cNvPr id="2" name="文本框 1">
            <a:extLst>
              <a:ext uri="{FF2B5EF4-FFF2-40B4-BE49-F238E27FC236}">
                <a16:creationId xmlns:a16="http://schemas.microsoft.com/office/drawing/2014/main" id="{36D45066-A9D2-4A27-A654-C2F4EDEBE697}"/>
              </a:ext>
            </a:extLst>
          </p:cNvPr>
          <p:cNvSpPr txBox="1"/>
          <p:nvPr/>
        </p:nvSpPr>
        <p:spPr>
          <a:xfrm>
            <a:off x="3325505" y="4434496"/>
            <a:ext cx="2492990" cy="92333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姓名：王立彬</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专业：网络工程</a:t>
            </a:r>
            <a:r>
              <a:rPr lang="en-US" altLang="zh-CN" dirty="0">
                <a:latin typeface="楷体" panose="02010609060101010101" pitchFamily="49" charset="-122"/>
                <a:ea typeface="楷体" panose="02010609060101010101" pitchFamily="49" charset="-122"/>
              </a:rPr>
              <a:t>2015-1</a:t>
            </a:r>
          </a:p>
          <a:p>
            <a:r>
              <a:rPr lang="zh-CN" altLang="en-US" dirty="0">
                <a:latin typeface="楷体" panose="02010609060101010101" pitchFamily="49" charset="-122"/>
                <a:ea typeface="楷体" panose="02010609060101010101" pitchFamily="49" charset="-122"/>
              </a:rPr>
              <a:t>指导教师：廉文娟</a:t>
            </a:r>
            <a:endParaRPr lang="en-US" altLang="zh-CN"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C909A4C7-85D6-4719-97C8-F9E2B75A951B}"/>
              </a:ext>
            </a:extLst>
          </p:cNvPr>
          <p:cNvPicPr>
            <a:picLocks noChangeAspect="1"/>
          </p:cNvPicPr>
          <p:nvPr/>
        </p:nvPicPr>
        <p:blipFill>
          <a:blip r:embed="rId4"/>
          <a:stretch>
            <a:fillRect/>
          </a:stretch>
        </p:blipFill>
        <p:spPr>
          <a:xfrm>
            <a:off x="0" y="528991"/>
            <a:ext cx="4635738" cy="7747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8148E3-A691-4BCC-A2EF-BF3101B0D675}"/>
              </a:ext>
            </a:extLst>
          </p:cNvPr>
          <p:cNvSpPr txBox="1"/>
          <p:nvPr/>
        </p:nvSpPr>
        <p:spPr>
          <a:xfrm>
            <a:off x="4428759" y="497354"/>
            <a:ext cx="2684232"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系统设计</a:t>
            </a:r>
            <a:endParaRPr lang="en-US" altLang="zh-CN" sz="4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055C2258-2A81-4630-B069-B539EE64FC60}"/>
              </a:ext>
            </a:extLst>
          </p:cNvPr>
          <p:cNvSpPr txBox="1"/>
          <p:nvPr/>
        </p:nvSpPr>
        <p:spPr>
          <a:xfrm flipH="1">
            <a:off x="3893120" y="2742522"/>
            <a:ext cx="2406219"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技术</a:t>
            </a:r>
          </a:p>
        </p:txBody>
      </p:sp>
      <p:sp>
        <p:nvSpPr>
          <p:cNvPr id="5" name="文本框 4">
            <a:extLst>
              <a:ext uri="{FF2B5EF4-FFF2-40B4-BE49-F238E27FC236}">
                <a16:creationId xmlns:a16="http://schemas.microsoft.com/office/drawing/2014/main" id="{3B4B4A36-5346-4A35-B706-D08CB37AB217}"/>
              </a:ext>
            </a:extLst>
          </p:cNvPr>
          <p:cNvSpPr txBox="1"/>
          <p:nvPr/>
        </p:nvSpPr>
        <p:spPr>
          <a:xfrm flipH="1">
            <a:off x="3893120" y="1973422"/>
            <a:ext cx="2150170"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WAF</a:t>
            </a:r>
            <a:r>
              <a:rPr lang="zh-CN" altLang="en-US" dirty="0">
                <a:latin typeface="楷体" panose="02010609060101010101" pitchFamily="49" charset="-122"/>
                <a:ea typeface="楷体" panose="02010609060101010101" pitchFamily="49" charset="-122"/>
              </a:rPr>
              <a:t>技术</a:t>
            </a:r>
          </a:p>
        </p:txBody>
      </p:sp>
      <p:sp>
        <p:nvSpPr>
          <p:cNvPr id="6" name="文本框 5">
            <a:extLst>
              <a:ext uri="{FF2B5EF4-FFF2-40B4-BE49-F238E27FC236}">
                <a16:creationId xmlns:a16="http://schemas.microsoft.com/office/drawing/2014/main" id="{098373FF-F378-435E-8E6C-2FA6F20BFA09}"/>
              </a:ext>
            </a:extLst>
          </p:cNvPr>
          <p:cNvSpPr txBox="1"/>
          <p:nvPr/>
        </p:nvSpPr>
        <p:spPr>
          <a:xfrm flipH="1">
            <a:off x="3893120" y="3542058"/>
            <a:ext cx="1427456"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纵深防御</a:t>
            </a:r>
          </a:p>
        </p:txBody>
      </p:sp>
      <p:sp>
        <p:nvSpPr>
          <p:cNvPr id="7" name="文本框 6">
            <a:extLst>
              <a:ext uri="{FF2B5EF4-FFF2-40B4-BE49-F238E27FC236}">
                <a16:creationId xmlns:a16="http://schemas.microsoft.com/office/drawing/2014/main" id="{122F9E91-DBAE-4DE4-9F73-9A151F062F57}"/>
              </a:ext>
            </a:extLst>
          </p:cNvPr>
          <p:cNvSpPr txBox="1"/>
          <p:nvPr/>
        </p:nvSpPr>
        <p:spPr>
          <a:xfrm flipH="1">
            <a:off x="3893120" y="4386234"/>
            <a:ext cx="1628281"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系统简介</a:t>
            </a:r>
          </a:p>
        </p:txBody>
      </p:sp>
      <p:sp>
        <p:nvSpPr>
          <p:cNvPr id="9" name="文本框 8">
            <a:extLst>
              <a:ext uri="{FF2B5EF4-FFF2-40B4-BE49-F238E27FC236}">
                <a16:creationId xmlns:a16="http://schemas.microsoft.com/office/drawing/2014/main" id="{60881AD2-AFA5-4139-A01F-F36B84950F59}"/>
              </a:ext>
            </a:extLst>
          </p:cNvPr>
          <p:cNvSpPr txBox="1"/>
          <p:nvPr/>
        </p:nvSpPr>
        <p:spPr>
          <a:xfrm flipH="1">
            <a:off x="3893120" y="5230411"/>
            <a:ext cx="3683336"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WAF</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子系统</a:t>
            </a:r>
            <a:endParaRPr lang="en-US" altLang="zh-CN"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A2291C1C-E5CE-4670-85C5-8D57FC4E7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extLst>
      <p:ext uri="{BB962C8B-B14F-4D97-AF65-F5344CB8AC3E}">
        <p14:creationId xmlns:p14="http://schemas.microsoft.com/office/powerpoint/2010/main" val="310921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相关技术</a:t>
            </a:r>
            <a:r>
              <a:rPr lang="en-US" altLang="zh-CN" b="1" dirty="0">
                <a:latin typeface="楷体" panose="02010609060101010101" pitchFamily="49" charset="-122"/>
                <a:ea typeface="楷体" panose="02010609060101010101" pitchFamily="49" charset="-122"/>
              </a:rPr>
              <a:t>——WAF</a:t>
            </a:r>
            <a:r>
              <a:rPr lang="zh-CN" altLang="en-US" b="1" dirty="0">
                <a:latin typeface="楷体" panose="02010609060101010101" pitchFamily="49" charset="-122"/>
                <a:ea typeface="楷体" panose="02010609060101010101" pitchFamily="49" charset="-122"/>
              </a:rPr>
              <a:t>技术优劣</a:t>
            </a:r>
          </a:p>
        </p:txBody>
      </p:sp>
      <p:sp>
        <p:nvSpPr>
          <p:cNvPr id="2" name="文本框 1">
            <a:extLst>
              <a:ext uri="{FF2B5EF4-FFF2-40B4-BE49-F238E27FC236}">
                <a16:creationId xmlns:a16="http://schemas.microsoft.com/office/drawing/2014/main" id="{4F96DDF3-D74A-4362-86CC-9018D7F6A599}"/>
              </a:ext>
            </a:extLst>
          </p:cNvPr>
          <p:cNvSpPr txBox="1"/>
          <p:nvPr/>
        </p:nvSpPr>
        <p:spPr>
          <a:xfrm>
            <a:off x="1166905" y="1418677"/>
            <a:ext cx="6692900" cy="2585323"/>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优势：</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部署简单、通用性强（基于规则、外部保护）</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缺陷瓶颈：</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精确匹配特征字符 </a:t>
            </a:r>
            <a:r>
              <a:rPr lang="en-US" altLang="zh-CN" dirty="0">
                <a:latin typeface="楷体" panose="02010609060101010101" pitchFamily="49" charset="-122"/>
                <a:ea typeface="楷体" panose="02010609060101010101" pitchFamily="49" charset="-122"/>
                <a:sym typeface="Wingdings" panose="05000000000000000000" pitchFamily="2" charset="2"/>
              </a:rPr>
              <a:t></a:t>
            </a:r>
            <a:r>
              <a:rPr lang="zh-CN" altLang="en-US" dirty="0">
                <a:latin typeface="楷体" panose="02010609060101010101" pitchFamily="49" charset="-122"/>
                <a:ea typeface="楷体" panose="02010609060101010101" pitchFamily="49" charset="-122"/>
                <a:sym typeface="Wingdings" panose="05000000000000000000" pitchFamily="2" charset="2"/>
              </a:rPr>
              <a:t>大量误报与漏报（易绕过）</a:t>
            </a:r>
            <a:endParaRPr lang="en-US" altLang="zh-CN" dirty="0">
              <a:latin typeface="楷体" panose="02010609060101010101" pitchFamily="49" charset="-122"/>
              <a:ea typeface="楷体" panose="02010609060101010101" pitchFamily="49" charset="-122"/>
              <a:sym typeface="Wingdings" panose="05000000000000000000" pitchFamily="2" charset="2"/>
            </a:endParaRPr>
          </a:p>
          <a:p>
            <a:endParaRPr lang="en-US" altLang="zh-CN" dirty="0">
              <a:latin typeface="楷体" panose="02010609060101010101" pitchFamily="49" charset="-122"/>
              <a:ea typeface="楷体" panose="02010609060101010101" pitchFamily="49" charset="-122"/>
              <a:sym typeface="Wingdings" panose="05000000000000000000" pitchFamily="2" charset="2"/>
            </a:endParaRPr>
          </a:p>
        </p:txBody>
      </p:sp>
      <p:pic>
        <p:nvPicPr>
          <p:cNvPr id="5" name="图片 4">
            <a:extLst>
              <a:ext uri="{FF2B5EF4-FFF2-40B4-BE49-F238E27FC236}">
                <a16:creationId xmlns:a16="http://schemas.microsoft.com/office/drawing/2014/main" id="{508DD4BB-9AB2-4986-AF3D-E22E514981E5}"/>
              </a:ext>
            </a:extLst>
          </p:cNvPr>
          <p:cNvPicPr>
            <a:picLocks noChangeAspect="1"/>
          </p:cNvPicPr>
          <p:nvPr/>
        </p:nvPicPr>
        <p:blipFill>
          <a:blip r:embed="rId4"/>
          <a:stretch>
            <a:fillRect/>
          </a:stretch>
        </p:blipFill>
        <p:spPr>
          <a:xfrm>
            <a:off x="2394233" y="4597430"/>
            <a:ext cx="3186324" cy="1070505"/>
          </a:xfrm>
          <a:prstGeom prst="rect">
            <a:avLst/>
          </a:prstGeom>
        </p:spPr>
      </p:pic>
    </p:spTree>
    <p:extLst>
      <p:ext uri="{BB962C8B-B14F-4D97-AF65-F5344CB8AC3E}">
        <p14:creationId xmlns:p14="http://schemas.microsoft.com/office/powerpoint/2010/main" val="227992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450" y="55790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RASP</a:t>
            </a:r>
            <a:r>
              <a:rPr lang="zh-CN" altLang="en-US" b="1" dirty="0">
                <a:latin typeface="楷体" panose="02010609060101010101" pitchFamily="49" charset="-122"/>
                <a:ea typeface="楷体" panose="02010609060101010101" pitchFamily="49" charset="-122"/>
              </a:rPr>
              <a:t>技术</a:t>
            </a:r>
            <a:r>
              <a:rPr lang="en-US" altLang="zh-CN" b="1" dirty="0">
                <a:latin typeface="楷体" panose="02010609060101010101" pitchFamily="49" charset="-122"/>
                <a:ea typeface="楷体" panose="02010609060101010101" pitchFamily="49" charset="-122"/>
              </a:rPr>
              <a:t>	</a:t>
            </a:r>
            <a:endParaRPr lang="zh-CN" altLang="en-US" b="1"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4F96DDF3-D74A-4362-86CC-9018D7F6A599}"/>
              </a:ext>
            </a:extLst>
          </p:cNvPr>
          <p:cNvSpPr txBox="1"/>
          <p:nvPr/>
        </p:nvSpPr>
        <p:spPr>
          <a:xfrm>
            <a:off x="1225550" y="1473200"/>
            <a:ext cx="6692900" cy="1200329"/>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Gartner</a:t>
            </a:r>
            <a:r>
              <a:rPr lang="zh-CN" altLang="zh-CN"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2014</a:t>
            </a:r>
            <a:r>
              <a:rPr lang="zh-CN" altLang="zh-CN" dirty="0">
                <a:latin typeface="楷体" panose="02010609060101010101" pitchFamily="49" charset="-122"/>
                <a:ea typeface="楷体" panose="02010609060101010101" pitchFamily="49" charset="-122"/>
              </a:rPr>
              <a:t>年提出了应用自我保护技术（</a:t>
            </a:r>
            <a:r>
              <a:rPr lang="en-US" altLang="zh-CN" dirty="0">
                <a:latin typeface="楷体" panose="02010609060101010101" pitchFamily="49" charset="-122"/>
                <a:ea typeface="楷体" panose="02010609060101010101" pitchFamily="49" charset="-122"/>
              </a:rPr>
              <a:t>RASP</a:t>
            </a:r>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Run­time Ap­pli­ca­tion Self-Pro­tec­tion </a:t>
            </a:r>
            <a:r>
              <a:rPr lang="zh-CN" altLang="zh-CN" dirty="0">
                <a:latin typeface="楷体" panose="02010609060101010101" pitchFamily="49" charset="-122"/>
                <a:ea typeface="楷体" panose="02010609060101010101" pitchFamily="49" charset="-122"/>
              </a:rPr>
              <a:t>）的概念</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RSAP</a:t>
            </a:r>
            <a:r>
              <a:rPr lang="zh-CN" altLang="en-US" dirty="0">
                <a:latin typeface="楷体" panose="02010609060101010101" pitchFamily="49" charset="-122"/>
                <a:ea typeface="楷体" panose="02010609060101010101" pitchFamily="49" charset="-122"/>
              </a:rPr>
              <a:t>系统</a:t>
            </a:r>
            <a:r>
              <a:rPr lang="zh-CN" altLang="zh-CN" dirty="0">
                <a:latin typeface="楷体" panose="02010609060101010101" pitchFamily="49" charset="-122"/>
                <a:ea typeface="楷体" panose="02010609060101010101" pitchFamily="49" charset="-122"/>
              </a:rPr>
              <a:t>将自己注入</a:t>
            </a:r>
            <a:r>
              <a:rPr lang="zh-CN" altLang="en-US" dirty="0">
                <a:latin typeface="楷体" panose="02010609060101010101" pitchFamily="49" charset="-122"/>
                <a:ea typeface="楷体" panose="02010609060101010101" pitchFamily="49" charset="-122"/>
              </a:rPr>
              <a:t>应用</a:t>
            </a:r>
            <a:r>
              <a:rPr lang="zh-CN" altLang="zh-CN" dirty="0">
                <a:latin typeface="楷体" panose="02010609060101010101" pitchFamily="49" charset="-122"/>
                <a:ea typeface="楷体" panose="02010609060101010101" pitchFamily="49" charset="-122"/>
              </a:rPr>
              <a:t>其中</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与应用程序集成</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实时监视和阻止攻击</a:t>
            </a:r>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并使程序本身具有保护自身的能力</a:t>
            </a:r>
            <a:r>
              <a:rPr lang="zh-CN" altLang="en-US" dirty="0">
                <a:latin typeface="楷体" panose="02010609060101010101" pitchFamily="49" charset="-122"/>
                <a:ea typeface="楷体" panose="02010609060101010101" pitchFamily="49" charset="-122"/>
              </a:rPr>
              <a:t>。</a:t>
            </a:r>
          </a:p>
        </p:txBody>
      </p:sp>
      <p:pic>
        <p:nvPicPr>
          <p:cNvPr id="4" name="图片 3">
            <a:extLst>
              <a:ext uri="{FF2B5EF4-FFF2-40B4-BE49-F238E27FC236}">
                <a16:creationId xmlns:a16="http://schemas.microsoft.com/office/drawing/2014/main" id="{FB3B0204-B902-425B-9D00-C86BC0D59564}"/>
              </a:ext>
            </a:extLst>
          </p:cNvPr>
          <p:cNvPicPr>
            <a:picLocks noChangeAspect="1"/>
          </p:cNvPicPr>
          <p:nvPr/>
        </p:nvPicPr>
        <p:blipFill>
          <a:blip r:embed="rId4"/>
          <a:stretch>
            <a:fillRect/>
          </a:stretch>
        </p:blipFill>
        <p:spPr>
          <a:xfrm>
            <a:off x="1488068" y="3365811"/>
            <a:ext cx="1962251" cy="685835"/>
          </a:xfrm>
          <a:prstGeom prst="rect">
            <a:avLst/>
          </a:prstGeom>
        </p:spPr>
      </p:pic>
      <p:pic>
        <p:nvPicPr>
          <p:cNvPr id="7" name="图片 6">
            <a:extLst>
              <a:ext uri="{FF2B5EF4-FFF2-40B4-BE49-F238E27FC236}">
                <a16:creationId xmlns:a16="http://schemas.microsoft.com/office/drawing/2014/main" id="{3335FBE1-805C-4CBF-A07D-9D793DD05178}"/>
              </a:ext>
            </a:extLst>
          </p:cNvPr>
          <p:cNvPicPr>
            <a:picLocks noChangeAspect="1"/>
          </p:cNvPicPr>
          <p:nvPr/>
        </p:nvPicPr>
        <p:blipFill>
          <a:blip r:embed="rId5"/>
          <a:stretch>
            <a:fillRect/>
          </a:stretch>
        </p:blipFill>
        <p:spPr>
          <a:xfrm>
            <a:off x="1488068" y="4679914"/>
            <a:ext cx="1962251" cy="704886"/>
          </a:xfrm>
          <a:prstGeom prst="rect">
            <a:avLst/>
          </a:prstGeom>
        </p:spPr>
      </p:pic>
      <p:pic>
        <p:nvPicPr>
          <p:cNvPr id="3074" name="图片 23">
            <a:extLst>
              <a:ext uri="{FF2B5EF4-FFF2-40B4-BE49-F238E27FC236}">
                <a16:creationId xmlns:a16="http://schemas.microsoft.com/office/drawing/2014/main" id="{3287C9C5-8A8A-49D2-BAB7-1EA4630D65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010" y="3225097"/>
            <a:ext cx="3840919" cy="229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468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450" y="55790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RASP</a:t>
            </a:r>
            <a:r>
              <a:rPr lang="zh-CN" altLang="en-US" b="1" dirty="0">
                <a:latin typeface="楷体" panose="02010609060101010101" pitchFamily="49" charset="-122"/>
                <a:ea typeface="楷体" panose="02010609060101010101" pitchFamily="49" charset="-122"/>
              </a:rPr>
              <a:t>技术</a:t>
            </a:r>
            <a:r>
              <a:rPr lang="en-US" altLang="zh-CN" b="1" dirty="0">
                <a:latin typeface="楷体" panose="02010609060101010101" pitchFamily="49" charset="-122"/>
                <a:ea typeface="楷体" panose="02010609060101010101" pitchFamily="49" charset="-122"/>
              </a:rPr>
              <a:t>	</a:t>
            </a:r>
            <a:endParaRPr lang="zh-CN" altLang="en-US" b="1" dirty="0">
              <a:latin typeface="楷体" panose="02010609060101010101" pitchFamily="49" charset="-122"/>
              <a:ea typeface="楷体" panose="02010609060101010101" pitchFamily="49" charset="-122"/>
            </a:endParaRPr>
          </a:p>
        </p:txBody>
      </p:sp>
      <p:pic>
        <p:nvPicPr>
          <p:cNvPr id="1026" name="图片 4" descr="https://rasp.baidu.com/doc/hacking/architect/images/lifecycle.jpg">
            <a:extLst>
              <a:ext uri="{FF2B5EF4-FFF2-40B4-BE49-F238E27FC236}">
                <a16:creationId xmlns:a16="http://schemas.microsoft.com/office/drawing/2014/main" id="{9DB56BBF-78EF-441E-BCD6-33D00105F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 y="1577593"/>
            <a:ext cx="527526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3BC2060-1813-4A66-89C0-FD474AA0412D}"/>
              </a:ext>
            </a:extLst>
          </p:cNvPr>
          <p:cNvSpPr txBox="1"/>
          <p:nvPr/>
        </p:nvSpPr>
        <p:spPr>
          <a:xfrm flipH="1">
            <a:off x="4273960" y="1897552"/>
            <a:ext cx="4466811" cy="397031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RASP</a:t>
            </a:r>
            <a:r>
              <a:rPr lang="zh-CN" altLang="zh-CN" dirty="0">
                <a:latin typeface="楷体" panose="02010609060101010101" pitchFamily="49" charset="-122"/>
                <a:ea typeface="楷体" panose="02010609060101010101" pitchFamily="49" charset="-122"/>
              </a:rPr>
              <a:t>系统核心原理为：在</a:t>
            </a:r>
            <a:r>
              <a:rPr lang="en-US" altLang="zh-CN" dirty="0">
                <a:latin typeface="楷体" panose="02010609060101010101" pitchFamily="49" charset="-122"/>
                <a:ea typeface="楷体" panose="02010609060101010101" pitchFamily="49" charset="-122"/>
              </a:rPr>
              <a:t> MINIT </a:t>
            </a:r>
            <a:r>
              <a:rPr lang="zh-CN" altLang="zh-CN" dirty="0">
                <a:latin typeface="楷体" panose="02010609060101010101" pitchFamily="49" charset="-122"/>
                <a:ea typeface="楷体" panose="02010609060101010101" pitchFamily="49" charset="-122"/>
              </a:rPr>
              <a:t>阶段，替换全局特定</a:t>
            </a:r>
            <a:r>
              <a:rPr lang="en-US" altLang="zh-CN" dirty="0">
                <a:latin typeface="楷体" panose="02010609060101010101" pitchFamily="49" charset="-122"/>
                <a:ea typeface="楷体" panose="02010609060101010101" pitchFamily="49" charset="-122"/>
              </a:rPr>
              <a:t> PHP_FUNCTION </a:t>
            </a:r>
            <a:r>
              <a:rPr lang="zh-CN" altLang="zh-CN" dirty="0">
                <a:latin typeface="楷体" panose="02010609060101010101" pitchFamily="49" charset="-122"/>
                <a:ea typeface="楷体" panose="02010609060101010101" pitchFamily="49" charset="-122"/>
              </a:rPr>
              <a:t>对应的函数指针，由此实现对敏感函数的挂钩。通过敏感函数参数结合请求信息判断是否存在攻击行为，进而采取拦截或者放行操作。</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php</a:t>
            </a:r>
            <a:r>
              <a:rPr lang="zh-CN" altLang="en-US" dirty="0">
                <a:latin typeface="楷体" panose="02010609060101010101" pitchFamily="49" charset="-122"/>
                <a:ea typeface="楷体" panose="02010609060101010101" pitchFamily="49" charset="-122"/>
              </a:rPr>
              <a:t>运行底层做</a:t>
            </a:r>
            <a:r>
              <a:rPr lang="en-US" altLang="zh-CN" dirty="0">
                <a:latin typeface="楷体" panose="02010609060101010101" pitchFamily="49" charset="-122"/>
                <a:ea typeface="楷体" panose="02010609060101010101" pitchFamily="49" charset="-122"/>
              </a:rPr>
              <a:t>hook</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Hook</a:t>
            </a:r>
            <a:r>
              <a:rPr lang="zh-CN" altLang="zh-CN" dirty="0">
                <a:latin typeface="楷体" panose="02010609060101010101" pitchFamily="49" charset="-122"/>
                <a:ea typeface="楷体" panose="02010609060101010101" pitchFamily="49" charset="-122"/>
              </a:rPr>
              <a:t>程序范围包括数据库、网络、文件系统等</a:t>
            </a:r>
            <a:r>
              <a:rPr lang="zh-CN" altLang="en-US" dirty="0">
                <a:latin typeface="楷体" panose="02010609060101010101" pitchFamily="49" charset="-122"/>
                <a:ea typeface="楷体" panose="02010609060101010101" pitchFamily="49" charset="-122"/>
              </a:rPr>
              <a:t>敏感函数</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将钩子获取的底层参数和请求信息传送给检测插件从而做出响应阻断</a:t>
            </a:r>
            <a:r>
              <a:rPr lang="zh-CN"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（基于行为、内部保护）</a:t>
            </a:r>
            <a:endParaRPr lang="zh-CN"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endParaRPr lang="zh-CN" altLang="en-US" dirty="0"/>
          </a:p>
        </p:txBody>
      </p:sp>
      <p:sp>
        <p:nvSpPr>
          <p:cNvPr id="2" name="文本框 1">
            <a:extLst>
              <a:ext uri="{FF2B5EF4-FFF2-40B4-BE49-F238E27FC236}">
                <a16:creationId xmlns:a16="http://schemas.microsoft.com/office/drawing/2014/main" id="{C8EE96D2-207A-427D-9299-F336BC665FA4}"/>
              </a:ext>
            </a:extLst>
          </p:cNvPr>
          <p:cNvSpPr txBox="1"/>
          <p:nvPr/>
        </p:nvSpPr>
        <p:spPr>
          <a:xfrm>
            <a:off x="1167759" y="5253169"/>
            <a:ext cx="1849425" cy="307777"/>
          </a:xfrm>
          <a:prstGeom prst="rect">
            <a:avLst/>
          </a:prstGeom>
          <a:noFill/>
        </p:spPr>
        <p:txBody>
          <a:bodyPr wrap="square" rtlCol="0">
            <a:spAutoFit/>
          </a:bodyPr>
          <a:lstStyle/>
          <a:p>
            <a:r>
              <a:rPr lang="en-US" altLang="zh-CN" sz="1400" dirty="0">
                <a:latin typeface="楷体" panose="02010609060101010101" pitchFamily="49" charset="-122"/>
                <a:ea typeface="楷体" panose="02010609060101010101" pitchFamily="49" charset="-122"/>
              </a:rPr>
              <a:t>PHP</a:t>
            </a:r>
            <a:r>
              <a:rPr lang="zh-CN" altLang="en-US" sz="1400" dirty="0">
                <a:latin typeface="楷体" panose="02010609060101010101" pitchFamily="49" charset="-122"/>
                <a:ea typeface="楷体" panose="02010609060101010101" pitchFamily="49" charset="-122"/>
              </a:rPr>
              <a:t>运行周期</a:t>
            </a:r>
          </a:p>
        </p:txBody>
      </p:sp>
    </p:spTree>
    <p:extLst>
      <p:ext uri="{BB962C8B-B14F-4D97-AF65-F5344CB8AC3E}">
        <p14:creationId xmlns:p14="http://schemas.microsoft.com/office/powerpoint/2010/main" val="24653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纵深防御</a:t>
            </a:r>
          </a:p>
        </p:txBody>
      </p:sp>
      <p:sp>
        <p:nvSpPr>
          <p:cNvPr id="2" name="文本框 1">
            <a:extLst>
              <a:ext uri="{FF2B5EF4-FFF2-40B4-BE49-F238E27FC236}">
                <a16:creationId xmlns:a16="http://schemas.microsoft.com/office/drawing/2014/main" id="{4F96DDF3-D74A-4362-86CC-9018D7F6A599}"/>
              </a:ext>
            </a:extLst>
          </p:cNvPr>
          <p:cNvSpPr txBox="1"/>
          <p:nvPr/>
        </p:nvSpPr>
        <p:spPr>
          <a:xfrm>
            <a:off x="1032520" y="1159035"/>
            <a:ext cx="6692900" cy="147732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互联网安全其本质是黑客和开发者之间的攻防战争</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既然是战争就有相通性，就可以借鉴战争的一些基本思想来实施防御。</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大纵深作战理论的思想，该思想的核心是：多点布防，</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以点带面，多面成体，纵深打击及防御。</a:t>
            </a:r>
          </a:p>
        </p:txBody>
      </p:sp>
      <p:pic>
        <p:nvPicPr>
          <p:cNvPr id="4" name="图片 3">
            <a:extLst>
              <a:ext uri="{FF2B5EF4-FFF2-40B4-BE49-F238E27FC236}">
                <a16:creationId xmlns:a16="http://schemas.microsoft.com/office/drawing/2014/main" id="{A336E5FA-06F2-4F1F-A069-52F1958C0006}"/>
              </a:ext>
            </a:extLst>
          </p:cNvPr>
          <p:cNvPicPr>
            <a:picLocks noChangeAspect="1"/>
          </p:cNvPicPr>
          <p:nvPr/>
        </p:nvPicPr>
        <p:blipFill>
          <a:blip r:embed="rId4"/>
          <a:stretch>
            <a:fillRect/>
          </a:stretch>
        </p:blipFill>
        <p:spPr>
          <a:xfrm>
            <a:off x="2709539" y="2821214"/>
            <a:ext cx="3575051" cy="3603043"/>
          </a:xfrm>
          <a:prstGeom prst="rect">
            <a:avLst/>
          </a:prstGeom>
        </p:spPr>
      </p:pic>
    </p:spTree>
    <p:extLst>
      <p:ext uri="{BB962C8B-B14F-4D97-AF65-F5344CB8AC3E}">
        <p14:creationId xmlns:p14="http://schemas.microsoft.com/office/powerpoint/2010/main" val="288996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系统简介</a:t>
            </a:r>
          </a:p>
        </p:txBody>
      </p:sp>
      <p:sp>
        <p:nvSpPr>
          <p:cNvPr id="2" name="文本框 1">
            <a:extLst>
              <a:ext uri="{FF2B5EF4-FFF2-40B4-BE49-F238E27FC236}">
                <a16:creationId xmlns:a16="http://schemas.microsoft.com/office/drawing/2014/main" id="{4F96DDF3-D74A-4362-86CC-9018D7F6A599}"/>
              </a:ext>
            </a:extLst>
          </p:cNvPr>
          <p:cNvSpPr txBox="1"/>
          <p:nvPr/>
        </p:nvSpPr>
        <p:spPr>
          <a:xfrm>
            <a:off x="317500" y="1674674"/>
            <a:ext cx="6692900" cy="1200329"/>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因为传统防御手段的局限性和纵深防御的思想以及最近的</a:t>
            </a:r>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技术的成熟，我们设计了基于</a:t>
            </a:r>
            <a:r>
              <a:rPr lang="en-US" altLang="zh-CN" dirty="0">
                <a:latin typeface="楷体" panose="02010609060101010101" pitchFamily="49" charset="-122"/>
                <a:ea typeface="楷体" panose="02010609060101010101" pitchFamily="49" charset="-122"/>
              </a:rPr>
              <a:t>WAF</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技术的</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应用纵深防御解决方案。</a:t>
            </a:r>
          </a:p>
          <a:p>
            <a:endParaRPr lang="zh-CN" altLang="zh-CN"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D7A163AB-03CD-4F64-B019-5B981D0CC0C6}"/>
              </a:ext>
            </a:extLst>
          </p:cNvPr>
          <p:cNvPicPr>
            <a:picLocks noChangeAspect="1"/>
          </p:cNvPicPr>
          <p:nvPr/>
        </p:nvPicPr>
        <p:blipFill>
          <a:blip r:embed="rId4"/>
          <a:stretch>
            <a:fillRect/>
          </a:stretch>
        </p:blipFill>
        <p:spPr>
          <a:xfrm>
            <a:off x="317500" y="3004687"/>
            <a:ext cx="3860800" cy="3143137"/>
          </a:xfrm>
          <a:prstGeom prst="rect">
            <a:avLst/>
          </a:prstGeom>
        </p:spPr>
      </p:pic>
      <p:pic>
        <p:nvPicPr>
          <p:cNvPr id="4098" name="Picture 2">
            <a:extLst>
              <a:ext uri="{FF2B5EF4-FFF2-40B4-BE49-F238E27FC236}">
                <a16:creationId xmlns:a16="http://schemas.microsoft.com/office/drawing/2014/main" id="{C82E3B91-38FD-4B05-A97C-1A88A132C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25" y="3152002"/>
            <a:ext cx="47275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1E41C4E6-9185-48AF-A071-0A5097DE55FB}"/>
              </a:ext>
            </a:extLst>
          </p:cNvPr>
          <p:cNvSpPr txBox="1"/>
          <p:nvPr/>
        </p:nvSpPr>
        <p:spPr>
          <a:xfrm flipH="1">
            <a:off x="485394" y="6345798"/>
            <a:ext cx="3860800" cy="415498"/>
          </a:xfrm>
          <a:prstGeom prst="rect">
            <a:avLst/>
          </a:prstGeom>
          <a:noFill/>
        </p:spPr>
        <p:txBody>
          <a:bodyPr wrap="square" rtlCol="0">
            <a:spAutoFit/>
          </a:bodyPr>
          <a:lstStyle/>
          <a:p>
            <a:r>
              <a:rPr lang="zh-CN" altLang="en-US" sz="1050" dirty="0">
                <a:latin typeface="楷体" panose="02010609060101010101" pitchFamily="49" charset="-122"/>
                <a:ea typeface="楷体" panose="02010609060101010101" pitchFamily="49" charset="-122"/>
              </a:rPr>
              <a:t>注：此处网络层、应用层不是指</a:t>
            </a:r>
            <a:r>
              <a:rPr lang="en-US" altLang="zh-CN" sz="1050" dirty="0">
                <a:latin typeface="楷体" panose="02010609060101010101" pitchFamily="49" charset="-122"/>
                <a:ea typeface="楷体" panose="02010609060101010101" pitchFamily="49" charset="-122"/>
              </a:rPr>
              <a:t>TCP/IP</a:t>
            </a:r>
            <a:r>
              <a:rPr lang="zh-CN" altLang="en-US" sz="1050" dirty="0">
                <a:latin typeface="楷体" panose="02010609060101010101" pitchFamily="49" charset="-122"/>
                <a:ea typeface="楷体" panose="02010609060101010101" pitchFamily="49" charset="-122"/>
              </a:rPr>
              <a:t>或</a:t>
            </a:r>
            <a:r>
              <a:rPr lang="en-US" altLang="zh-CN" sz="1050" dirty="0">
                <a:latin typeface="楷体" panose="02010609060101010101" pitchFamily="49" charset="-122"/>
                <a:ea typeface="楷体" panose="02010609060101010101" pitchFamily="49" charset="-122"/>
              </a:rPr>
              <a:t>OSI</a:t>
            </a:r>
            <a:r>
              <a:rPr lang="zh-CN" altLang="en-US" sz="1050" dirty="0">
                <a:latin typeface="楷体" panose="02010609060101010101" pitchFamily="49" charset="-122"/>
                <a:ea typeface="楷体" panose="02010609060101010101" pitchFamily="49" charset="-122"/>
              </a:rPr>
              <a:t>的</a:t>
            </a:r>
            <a:r>
              <a:rPr lang="en-US" altLang="zh-CN" sz="1050" dirty="0">
                <a:latin typeface="楷体" panose="02010609060101010101" pitchFamily="49" charset="-122"/>
                <a:ea typeface="楷体" panose="02010609060101010101" pitchFamily="49" charset="-122"/>
              </a:rPr>
              <a:t>4</a:t>
            </a:r>
            <a:r>
              <a:rPr lang="zh-CN" altLang="en-US" sz="1050" dirty="0">
                <a:latin typeface="楷体" panose="02010609060101010101" pitchFamily="49" charset="-122"/>
                <a:ea typeface="楷体" panose="02010609060101010101" pitchFamily="49" charset="-122"/>
              </a:rPr>
              <a:t>层或</a:t>
            </a:r>
            <a:r>
              <a:rPr lang="en-US" altLang="zh-CN" sz="1050" dirty="0">
                <a:latin typeface="楷体" panose="02010609060101010101" pitchFamily="49" charset="-122"/>
                <a:ea typeface="楷体" panose="02010609060101010101" pitchFamily="49" charset="-122"/>
              </a:rPr>
              <a:t>7</a:t>
            </a:r>
            <a:r>
              <a:rPr lang="zh-CN" altLang="en-US" sz="1050" dirty="0">
                <a:latin typeface="楷体" panose="02010609060101010101" pitchFamily="49" charset="-122"/>
                <a:ea typeface="楷体" panose="02010609060101010101" pitchFamily="49" charset="-122"/>
              </a:rPr>
              <a:t>层网络模型</a:t>
            </a:r>
          </a:p>
        </p:txBody>
      </p:sp>
    </p:spTree>
    <p:extLst>
      <p:ext uri="{BB962C8B-B14F-4D97-AF65-F5344CB8AC3E}">
        <p14:creationId xmlns:p14="http://schemas.microsoft.com/office/powerpoint/2010/main" val="470034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WAF</a:t>
            </a:r>
            <a:r>
              <a:rPr lang="zh-CN" altLang="en-US" b="1" dirty="0">
                <a:latin typeface="楷体" panose="02010609060101010101" pitchFamily="49" charset="-122"/>
                <a:ea typeface="楷体" panose="02010609060101010101" pitchFamily="49" charset="-122"/>
              </a:rPr>
              <a:t>子系统</a:t>
            </a:r>
          </a:p>
        </p:txBody>
      </p:sp>
      <p:pic>
        <p:nvPicPr>
          <p:cNvPr id="5122" name="Picture 2">
            <a:extLst>
              <a:ext uri="{FF2B5EF4-FFF2-40B4-BE49-F238E27FC236}">
                <a16:creationId xmlns:a16="http://schemas.microsoft.com/office/drawing/2014/main" id="{578D171F-CAFD-4BEE-BA89-AD6D56B0CF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1979" y="1251324"/>
            <a:ext cx="4043383"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2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RASP</a:t>
            </a:r>
            <a:r>
              <a:rPr lang="zh-CN" altLang="en-US" b="1" dirty="0">
                <a:latin typeface="楷体" panose="02010609060101010101" pitchFamily="49" charset="-122"/>
                <a:ea typeface="楷体" panose="02010609060101010101" pitchFamily="49" charset="-122"/>
              </a:rPr>
              <a:t>子系统</a:t>
            </a:r>
          </a:p>
        </p:txBody>
      </p:sp>
      <p:pic>
        <p:nvPicPr>
          <p:cNvPr id="6146" name="Picture 2">
            <a:extLst>
              <a:ext uri="{FF2B5EF4-FFF2-40B4-BE49-F238E27FC236}">
                <a16:creationId xmlns:a16="http://schemas.microsoft.com/office/drawing/2014/main" id="{AB4FB47D-16B7-4879-B86D-B314EFE1ED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9223" y="1188463"/>
            <a:ext cx="3989387" cy="491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92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8148E3-A691-4BCC-A2EF-BF3101B0D675}"/>
              </a:ext>
            </a:extLst>
          </p:cNvPr>
          <p:cNvSpPr txBox="1"/>
          <p:nvPr/>
        </p:nvSpPr>
        <p:spPr>
          <a:xfrm>
            <a:off x="4280480" y="433516"/>
            <a:ext cx="3089722"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系统测试</a:t>
            </a:r>
            <a:endParaRPr lang="en-US" altLang="zh-CN" sz="4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055C2258-2A81-4630-B069-B539EE64FC60}"/>
              </a:ext>
            </a:extLst>
          </p:cNvPr>
          <p:cNvSpPr txBox="1"/>
          <p:nvPr/>
        </p:nvSpPr>
        <p:spPr>
          <a:xfrm flipH="1">
            <a:off x="4676573" y="2776846"/>
            <a:ext cx="180100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测试方案与指标</a:t>
            </a:r>
          </a:p>
        </p:txBody>
      </p:sp>
      <p:sp>
        <p:nvSpPr>
          <p:cNvPr id="5" name="文本框 4">
            <a:extLst>
              <a:ext uri="{FF2B5EF4-FFF2-40B4-BE49-F238E27FC236}">
                <a16:creationId xmlns:a16="http://schemas.microsoft.com/office/drawing/2014/main" id="{3B4B4A36-5346-4A35-B706-D08CB37AB217}"/>
              </a:ext>
            </a:extLst>
          </p:cNvPr>
          <p:cNvSpPr txBox="1"/>
          <p:nvPr/>
        </p:nvSpPr>
        <p:spPr>
          <a:xfrm flipH="1">
            <a:off x="4734865" y="2026536"/>
            <a:ext cx="1684421"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测试环境</a:t>
            </a:r>
          </a:p>
        </p:txBody>
      </p:sp>
      <p:sp>
        <p:nvSpPr>
          <p:cNvPr id="6" name="文本框 5">
            <a:extLst>
              <a:ext uri="{FF2B5EF4-FFF2-40B4-BE49-F238E27FC236}">
                <a16:creationId xmlns:a16="http://schemas.microsoft.com/office/drawing/2014/main" id="{098373FF-F378-435E-8E6C-2FA6F20BFA09}"/>
              </a:ext>
            </a:extLst>
          </p:cNvPr>
          <p:cNvSpPr txBox="1"/>
          <p:nvPr/>
        </p:nvSpPr>
        <p:spPr>
          <a:xfrm flipH="1">
            <a:off x="4676573" y="3711822"/>
            <a:ext cx="129108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测试结果</a:t>
            </a:r>
          </a:p>
        </p:txBody>
      </p:sp>
      <p:pic>
        <p:nvPicPr>
          <p:cNvPr id="7" name="图片 6">
            <a:extLst>
              <a:ext uri="{FF2B5EF4-FFF2-40B4-BE49-F238E27FC236}">
                <a16:creationId xmlns:a16="http://schemas.microsoft.com/office/drawing/2014/main" id="{C07384A2-9EB0-46F2-8E48-7A817F67D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extLst>
      <p:ext uri="{BB962C8B-B14F-4D97-AF65-F5344CB8AC3E}">
        <p14:creationId xmlns:p14="http://schemas.microsoft.com/office/powerpoint/2010/main" val="143914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测试环境</a:t>
            </a:r>
          </a:p>
        </p:txBody>
      </p:sp>
      <p:pic>
        <p:nvPicPr>
          <p:cNvPr id="2" name="图片 1">
            <a:extLst>
              <a:ext uri="{FF2B5EF4-FFF2-40B4-BE49-F238E27FC236}">
                <a16:creationId xmlns:a16="http://schemas.microsoft.com/office/drawing/2014/main" id="{A1EC6905-C06C-42AF-8D9B-1D2B14CA841F}"/>
              </a:ext>
            </a:extLst>
          </p:cNvPr>
          <p:cNvPicPr>
            <a:picLocks noChangeAspect="1"/>
          </p:cNvPicPr>
          <p:nvPr/>
        </p:nvPicPr>
        <p:blipFill>
          <a:blip r:embed="rId4"/>
          <a:stretch>
            <a:fillRect/>
          </a:stretch>
        </p:blipFill>
        <p:spPr>
          <a:xfrm>
            <a:off x="1987417" y="1689046"/>
            <a:ext cx="5169166" cy="2095608"/>
          </a:xfrm>
          <a:prstGeom prst="rect">
            <a:avLst/>
          </a:prstGeom>
        </p:spPr>
      </p:pic>
    </p:spTree>
    <p:extLst>
      <p:ext uri="{BB962C8B-B14F-4D97-AF65-F5344CB8AC3E}">
        <p14:creationId xmlns:p14="http://schemas.microsoft.com/office/powerpoint/2010/main" val="386904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B3CF70F-A828-4F32-B3B9-1473BB1BC7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45" y="1147346"/>
            <a:ext cx="3267635" cy="3267635"/>
          </a:xfrm>
          <a:prstGeom prst="rect">
            <a:avLst/>
          </a:prstGeom>
        </p:spPr>
      </p:pic>
      <p:sp>
        <p:nvSpPr>
          <p:cNvPr id="2" name="文本框 1">
            <a:extLst>
              <a:ext uri="{FF2B5EF4-FFF2-40B4-BE49-F238E27FC236}">
                <a16:creationId xmlns:a16="http://schemas.microsoft.com/office/drawing/2014/main" id="{BDAA8824-778C-4DD0-B8C9-3F5ED4353EF0}"/>
              </a:ext>
            </a:extLst>
          </p:cNvPr>
          <p:cNvSpPr txBox="1"/>
          <p:nvPr/>
        </p:nvSpPr>
        <p:spPr>
          <a:xfrm>
            <a:off x="4406900" y="1231900"/>
            <a:ext cx="3987800" cy="3490575"/>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rPr>
              <a:t>目录</a:t>
            </a:r>
            <a:endParaRPr lang="en-US" altLang="zh-CN" sz="2800" b="1"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绪论</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系统设计</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系统测试</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总结与展望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测试方案与指标</a:t>
            </a:r>
          </a:p>
        </p:txBody>
      </p:sp>
      <p:sp>
        <p:nvSpPr>
          <p:cNvPr id="4" name="文本框 3">
            <a:extLst>
              <a:ext uri="{FF2B5EF4-FFF2-40B4-BE49-F238E27FC236}">
                <a16:creationId xmlns:a16="http://schemas.microsoft.com/office/drawing/2014/main" id="{E8818A70-5095-407F-97F6-27615EEEBFF3}"/>
              </a:ext>
            </a:extLst>
          </p:cNvPr>
          <p:cNvSpPr txBox="1"/>
          <p:nvPr/>
        </p:nvSpPr>
        <p:spPr>
          <a:xfrm>
            <a:off x="679450" y="1371600"/>
            <a:ext cx="7848600" cy="4647426"/>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可行性测试</a:t>
            </a:r>
            <a:r>
              <a:rPr lang="zh-CN" altLang="zh-CN" dirty="0">
                <a:latin typeface="楷体" panose="02010609060101010101" pitchFamily="49" charset="-122"/>
                <a:ea typeface="楷体" panose="02010609060101010101" pitchFamily="49" charset="-122"/>
              </a:rPr>
              <a:t>：</a:t>
            </a:r>
          </a:p>
          <a:p>
            <a:r>
              <a:rPr lang="zh-CN" altLang="zh-CN" dirty="0">
                <a:latin typeface="楷体" panose="02010609060101010101" pitchFamily="49" charset="-122"/>
                <a:ea typeface="楷体" panose="02010609060101010101" pitchFamily="49" charset="-122"/>
              </a:rPr>
              <a:t>测试方案：使用</a:t>
            </a:r>
            <a:r>
              <a:rPr lang="en-US" altLang="zh-CN" dirty="0" err="1">
                <a:latin typeface="楷体" panose="02010609060101010101" pitchFamily="49" charset="-122"/>
                <a:ea typeface="楷体" panose="02010609060101010101" pitchFamily="49" charset="-122"/>
              </a:rPr>
              <a:t>github</a:t>
            </a:r>
            <a:r>
              <a:rPr lang="zh-CN" altLang="zh-CN"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php</a:t>
            </a:r>
            <a:r>
              <a:rPr lang="zh-CN" altLang="zh-CN" dirty="0">
                <a:latin typeface="楷体" panose="02010609060101010101" pitchFamily="49" charset="-122"/>
                <a:ea typeface="楷体" panose="02010609060101010101" pitchFamily="49" charset="-122"/>
              </a:rPr>
              <a:t>漏洞利用样例项目进行可行性测试，共</a:t>
            </a:r>
            <a:r>
              <a:rPr lang="en-US" altLang="zh-CN" dirty="0">
                <a:latin typeface="楷体" panose="02010609060101010101" pitchFamily="49" charset="-122"/>
                <a:ea typeface="楷体" panose="02010609060101010101" pitchFamily="49" charset="-122"/>
              </a:rPr>
              <a:t>17</a:t>
            </a:r>
            <a:r>
              <a:rPr lang="zh-CN" altLang="zh-CN" dirty="0">
                <a:latin typeface="楷体" panose="02010609060101010101" pitchFamily="49" charset="-122"/>
                <a:ea typeface="楷体" panose="02010609060101010101" pitchFamily="49" charset="-122"/>
              </a:rPr>
              <a:t>个</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测试指标：在测试样例中记录样例的拦截个数，计算拦截率。</a:t>
            </a:r>
          </a:p>
          <a:p>
            <a:r>
              <a:rPr lang="zh-CN" altLang="zh-CN" b="1" dirty="0">
                <a:latin typeface="楷体" panose="02010609060101010101" pitchFamily="49" charset="-122"/>
                <a:ea typeface="楷体" panose="02010609060101010101" pitchFamily="49" charset="-122"/>
              </a:rPr>
              <a:t>性能损耗测试：</a:t>
            </a:r>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测试方案：同一主机、同一网络、同一环境下，安装</a:t>
            </a:r>
            <a:r>
              <a:rPr lang="en-US" altLang="zh-CN" dirty="0" err="1">
                <a:latin typeface="楷体" panose="02010609060101010101" pitchFamily="49" charset="-122"/>
                <a:ea typeface="楷体" panose="02010609060101010101" pitchFamily="49" charset="-122"/>
              </a:rPr>
              <a:t>discuz</a:t>
            </a:r>
            <a:r>
              <a:rPr lang="en-US" altLang="zh-CN" dirty="0">
                <a:latin typeface="楷体" panose="02010609060101010101" pitchFamily="49" charset="-122"/>
                <a:ea typeface="楷体" panose="02010609060101010101" pitchFamily="49" charset="-122"/>
              </a:rPr>
              <a:t> x3.2 </a:t>
            </a:r>
            <a:r>
              <a:rPr lang="zh-CN" altLang="zh-CN" dirty="0">
                <a:latin typeface="楷体" panose="02010609060101010101" pitchFamily="49" charset="-122"/>
                <a:ea typeface="楷体" panose="02010609060101010101" pitchFamily="49" charset="-122"/>
              </a:rPr>
              <a:t>，控制变量为是否安装本系统，记录安装前后相关检测指标。</a:t>
            </a:r>
          </a:p>
          <a:p>
            <a:r>
              <a:rPr lang="zh-CN" altLang="zh-CN" dirty="0">
                <a:latin typeface="楷体" panose="02010609060101010101" pitchFamily="49" charset="-122"/>
                <a:ea typeface="楷体" panose="02010609060101010101" pitchFamily="49" charset="-122"/>
              </a:rPr>
              <a:t>性能测试指标：记录安装系统前后的</a:t>
            </a:r>
            <a:r>
              <a:rPr lang="en-US" altLang="zh-CN" dirty="0">
                <a:latin typeface="楷体" panose="02010609060101010101" pitchFamily="49" charset="-122"/>
                <a:ea typeface="楷体" panose="02010609060101010101" pitchFamily="49" charset="-122"/>
              </a:rPr>
              <a:t>QPS</a:t>
            </a:r>
            <a:r>
              <a:rPr lang="zh-CN" altLang="zh-CN" dirty="0">
                <a:latin typeface="楷体" panose="02010609060101010101" pitchFamily="49" charset="-122"/>
                <a:ea typeface="楷体" panose="02010609060101010101" pitchFamily="49" charset="-122"/>
              </a:rPr>
              <a:t>和响应时间，对比时间差异。</a:t>
            </a:r>
          </a:p>
          <a:p>
            <a:r>
              <a:rPr lang="zh-CN" altLang="zh-CN" b="1" dirty="0">
                <a:latin typeface="楷体" panose="02010609060101010101" pitchFamily="49" charset="-122"/>
                <a:ea typeface="楷体" panose="02010609060101010101" pitchFamily="49" charset="-122"/>
              </a:rPr>
              <a:t>纵向对比测试</a:t>
            </a:r>
            <a:r>
              <a:rPr lang="zh-CN" altLang="zh-CN" dirty="0">
                <a:latin typeface="楷体" panose="02010609060101010101" pitchFamily="49" charset="-122"/>
                <a:ea typeface="楷体" panose="02010609060101010101" pitchFamily="49" charset="-122"/>
              </a:rPr>
              <a:t>：</a:t>
            </a:r>
          </a:p>
          <a:p>
            <a:r>
              <a:rPr lang="zh-CN" altLang="zh-CN" dirty="0">
                <a:latin typeface="楷体" panose="02010609060101010101" pitchFamily="49" charset="-122"/>
                <a:ea typeface="楷体" panose="02010609060101010101" pitchFamily="49" charset="-122"/>
              </a:rPr>
              <a:t>测试方案：使用</a:t>
            </a:r>
            <a:r>
              <a:rPr lang="en-US" altLang="zh-CN" dirty="0" err="1">
                <a:latin typeface="楷体" panose="02010609060101010101" pitchFamily="49" charset="-122"/>
                <a:ea typeface="楷体" panose="02010609060101010101" pitchFamily="49" charset="-122"/>
              </a:rPr>
              <a:t>sqlmap</a:t>
            </a:r>
            <a:r>
              <a:rPr lang="zh-CN" altLang="zh-CN" dirty="0">
                <a:latin typeface="楷体" panose="02010609060101010101" pitchFamily="49" charset="-122"/>
                <a:ea typeface="楷体" panose="02010609060101010101" pitchFamily="49" charset="-122"/>
              </a:rPr>
              <a:t>的绕过</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功能，使用变形的</a:t>
            </a:r>
            <a:r>
              <a:rPr lang="en-US" altLang="zh-CN" dirty="0" err="1">
                <a:latin typeface="楷体" panose="02010609060101010101" pitchFamily="49" charset="-122"/>
                <a:ea typeface="楷体" panose="02010609060101010101" pitchFamily="49" charset="-122"/>
              </a:rPr>
              <a:t>sql</a:t>
            </a:r>
            <a:r>
              <a:rPr lang="zh-CN" altLang="zh-CN" dirty="0">
                <a:latin typeface="楷体" panose="02010609060101010101" pitchFamily="49" charset="-122"/>
                <a:ea typeface="楷体" panose="02010609060101010101" pitchFamily="49" charset="-122"/>
              </a:rPr>
              <a:t>注入</a:t>
            </a:r>
            <a:r>
              <a:rPr lang="en-US" altLang="zh-CN" dirty="0">
                <a:latin typeface="楷体" panose="02010609060101010101" pitchFamily="49" charset="-122"/>
                <a:ea typeface="楷体" panose="02010609060101010101" pitchFamily="49" charset="-122"/>
              </a:rPr>
              <a:t>payload</a:t>
            </a:r>
            <a:r>
              <a:rPr lang="zh-CN" altLang="zh-CN" dirty="0">
                <a:latin typeface="楷体" panose="02010609060101010101" pitchFamily="49" charset="-122"/>
                <a:ea typeface="楷体" panose="02010609060101010101" pitchFamily="49" charset="-122"/>
              </a:rPr>
              <a:t>对本系统进行攻击，查看</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子系统和</a:t>
            </a:r>
            <a:r>
              <a:rPr lang="en-US" altLang="zh-CN" dirty="0">
                <a:latin typeface="楷体" panose="02010609060101010101" pitchFamily="49" charset="-122"/>
                <a:ea typeface="楷体" panose="02010609060101010101" pitchFamily="49" charset="-122"/>
              </a:rPr>
              <a:t>RASP</a:t>
            </a:r>
            <a:r>
              <a:rPr lang="zh-CN" altLang="zh-CN" dirty="0">
                <a:latin typeface="楷体" panose="02010609060101010101" pitchFamily="49" charset="-122"/>
                <a:ea typeface="楷体" panose="02010609060101010101" pitchFamily="49" charset="-122"/>
              </a:rPr>
              <a:t>子系统各自的拦截情况。</a:t>
            </a:r>
          </a:p>
          <a:p>
            <a:r>
              <a:rPr lang="zh-CN" altLang="zh-CN" dirty="0">
                <a:latin typeface="楷体" panose="02010609060101010101" pitchFamily="49" charset="-122"/>
                <a:ea typeface="楷体" panose="02010609060101010101" pitchFamily="49" charset="-122"/>
              </a:rPr>
              <a:t>测试指标：两个子系统对变形的</a:t>
            </a:r>
            <a:r>
              <a:rPr lang="en-US" altLang="zh-CN" dirty="0" err="1">
                <a:latin typeface="楷体" panose="02010609060101010101" pitchFamily="49" charset="-122"/>
                <a:ea typeface="楷体" panose="02010609060101010101" pitchFamily="49" charset="-122"/>
              </a:rPr>
              <a:t>sql</a:t>
            </a:r>
            <a:r>
              <a:rPr lang="zh-CN" altLang="zh-CN" dirty="0">
                <a:latin typeface="楷体" panose="02010609060101010101" pitchFamily="49" charset="-122"/>
                <a:ea typeface="楷体" panose="02010609060101010101" pitchFamily="49" charset="-122"/>
              </a:rPr>
              <a:t>注入攻击的</a:t>
            </a:r>
            <a:r>
              <a:rPr lang="en-US" altLang="zh-CN" dirty="0">
                <a:latin typeface="楷体" panose="02010609060101010101" pitchFamily="49" charset="-122"/>
                <a:ea typeface="楷体" panose="02010609060101010101" pitchFamily="49" charset="-122"/>
              </a:rPr>
              <a:t>payload</a:t>
            </a:r>
            <a:r>
              <a:rPr lang="zh-CN" altLang="zh-CN" dirty="0">
                <a:latin typeface="楷体" panose="02010609060101010101" pitchFamily="49" charset="-122"/>
                <a:ea typeface="楷体" panose="02010609060101010101" pitchFamily="49" charset="-122"/>
              </a:rPr>
              <a:t>拦截个数，分别计算拦截率。</a:t>
            </a:r>
          </a:p>
          <a:p>
            <a:endParaRPr lang="en-US" altLang="zh-CN" dirty="0">
              <a:latin typeface="楷体" panose="02010609060101010101" pitchFamily="49" charset="-122"/>
              <a:ea typeface="楷体" panose="02010609060101010101" pitchFamily="49" charset="-122"/>
            </a:endParaRPr>
          </a:p>
          <a:p>
            <a:endParaRPr lang="en-US" altLang="zh-CN" sz="1100" dirty="0">
              <a:latin typeface="楷体" panose="02010609060101010101" pitchFamily="49" charset="-122"/>
              <a:ea typeface="楷体" panose="02010609060101010101" pitchFamily="49" charset="-122"/>
            </a:endParaRPr>
          </a:p>
          <a:p>
            <a:r>
              <a:rPr lang="zh-CN" altLang="zh-CN" sz="1100" dirty="0">
                <a:latin typeface="楷体" panose="02010609060101010101" pitchFamily="49" charset="-122"/>
                <a:ea typeface="楷体" panose="02010609060101010101" pitchFamily="49" charset="-122"/>
              </a:rPr>
              <a:t>注：</a:t>
            </a:r>
            <a:r>
              <a:rPr lang="en-US" altLang="zh-CN" sz="1100" dirty="0">
                <a:latin typeface="楷体" panose="02010609060101010101" pitchFamily="49" charset="-122"/>
                <a:ea typeface="楷体" panose="02010609060101010101" pitchFamily="49" charset="-122"/>
              </a:rPr>
              <a:t>QPS</a:t>
            </a:r>
            <a:r>
              <a:rPr lang="zh-CN" altLang="zh-CN" sz="1100" dirty="0">
                <a:latin typeface="楷体" panose="02010609060101010101" pitchFamily="49" charset="-122"/>
                <a:ea typeface="楷体" panose="02010609060101010101" pitchFamily="49" charset="-122"/>
              </a:rPr>
              <a:t>（每秒查询率）是对一个特定的查询服务器在规定时间内所处理流量多少的衡量标准。</a:t>
            </a:r>
            <a:r>
              <a:rPr lang="zh-CN" altLang="en-US" sz="1100" dirty="0">
                <a:latin typeface="楷体" panose="02010609060101010101" pitchFamily="49" charset="-122"/>
                <a:ea typeface="楷体" panose="02010609060101010101" pitchFamily="49" charset="-122"/>
              </a:rPr>
              <a:t>通过查看</a:t>
            </a:r>
            <a:r>
              <a:rPr lang="en-US" altLang="zh-CN" sz="1100" dirty="0">
                <a:latin typeface="楷体" panose="02010609060101010101" pitchFamily="49" charset="-122"/>
                <a:ea typeface="楷体" panose="02010609060101010101" pitchFamily="49" charset="-122"/>
              </a:rPr>
              <a:t>rasp</a:t>
            </a:r>
            <a:r>
              <a:rPr lang="zh-CN" altLang="en-US" sz="1100" dirty="0">
                <a:latin typeface="楷体" panose="02010609060101010101" pitchFamily="49" charset="-122"/>
                <a:ea typeface="楷体" panose="02010609060101010101" pitchFamily="49" charset="-122"/>
              </a:rPr>
              <a:t>记录的</a:t>
            </a:r>
            <a:r>
              <a:rPr lang="en-US" altLang="zh-CN" sz="1100" dirty="0">
                <a:latin typeface="楷体" panose="02010609060101010101" pitchFamily="49" charset="-122"/>
                <a:ea typeface="楷体" panose="02010609060101010101" pitchFamily="49" charset="-122"/>
              </a:rPr>
              <a:t>1s</a:t>
            </a:r>
            <a:r>
              <a:rPr lang="zh-CN" altLang="en-US" sz="1100" dirty="0">
                <a:latin typeface="楷体" panose="02010609060101010101" pitchFamily="49" charset="-122"/>
                <a:ea typeface="楷体" panose="02010609060101010101" pitchFamily="49" charset="-122"/>
              </a:rPr>
              <a:t>内日志条数测得；响应时间由</a:t>
            </a:r>
            <a:r>
              <a:rPr lang="en-US" altLang="zh-CN" sz="1100" dirty="0" err="1">
                <a:latin typeface="楷体" panose="02010609060101010101" pitchFamily="49" charset="-122"/>
                <a:ea typeface="楷体" panose="02010609060101010101" pitchFamily="49" charset="-122"/>
              </a:rPr>
              <a:t>httping</a:t>
            </a:r>
            <a:r>
              <a:rPr lang="zh-CN" altLang="en-US" sz="1100" dirty="0">
                <a:latin typeface="楷体" panose="02010609060101010101" pitchFamily="49" charset="-122"/>
                <a:ea typeface="楷体" panose="02010609060101010101" pitchFamily="49" charset="-122"/>
              </a:rPr>
              <a:t>工具测得。</a:t>
            </a:r>
            <a:endParaRPr lang="zh-CN" altLang="zh-CN" sz="110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322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00420"/>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测试结果</a:t>
            </a:r>
          </a:p>
        </p:txBody>
      </p:sp>
      <p:sp>
        <p:nvSpPr>
          <p:cNvPr id="8" name="文本框 7">
            <a:extLst>
              <a:ext uri="{FF2B5EF4-FFF2-40B4-BE49-F238E27FC236}">
                <a16:creationId xmlns:a16="http://schemas.microsoft.com/office/drawing/2014/main" id="{AC776F81-0520-45B4-9FA3-97283026A36B}"/>
              </a:ext>
            </a:extLst>
          </p:cNvPr>
          <p:cNvSpPr txBox="1"/>
          <p:nvPr/>
        </p:nvSpPr>
        <p:spPr>
          <a:xfrm>
            <a:off x="914400" y="1504950"/>
            <a:ext cx="6438900" cy="923330"/>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可行性测试结果</a:t>
            </a:r>
            <a:r>
              <a:rPr lang="zh-CN" altLang="zh-CN" dirty="0">
                <a:latin typeface="楷体" panose="02010609060101010101" pitchFamily="49" charset="-122"/>
                <a:ea typeface="楷体" panose="02010609060101010101" pitchFamily="49" charset="-122"/>
              </a:rPr>
              <a:t>，样例测试均通过，拦截率为</a:t>
            </a:r>
            <a:r>
              <a:rPr lang="en-US" altLang="zh-CN" dirty="0">
                <a:latin typeface="楷体" panose="02010609060101010101" pitchFamily="49" charset="-122"/>
                <a:ea typeface="楷体" panose="02010609060101010101" pitchFamily="49" charset="-122"/>
              </a:rPr>
              <a:t>100%</a:t>
            </a:r>
            <a:r>
              <a:rPr lang="zh-CN" altLang="zh-CN" dirty="0">
                <a:latin typeface="楷体" panose="02010609060101010101" pitchFamily="49" charset="-122"/>
                <a:ea typeface="楷体" panose="02010609060101010101" pitchFamily="49" charset="-122"/>
              </a:rPr>
              <a:t>。</a:t>
            </a:r>
          </a:p>
          <a:p>
            <a:r>
              <a:rPr lang="zh-CN" altLang="zh-CN" b="1" dirty="0">
                <a:latin typeface="楷体" panose="02010609060101010101" pitchFamily="49" charset="-122"/>
                <a:ea typeface="楷体" panose="02010609060101010101" pitchFamily="49" charset="-122"/>
              </a:rPr>
              <a:t>性能损耗测试结果</a:t>
            </a:r>
            <a:r>
              <a:rPr lang="zh-CN" altLang="en-US" b="1"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如下表所示：</a:t>
            </a:r>
          </a:p>
          <a:p>
            <a:endParaRPr lang="zh-CN" altLang="en-US"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93FAEE47-9DC7-48F9-A56E-E51FE54215D4}"/>
              </a:ext>
            </a:extLst>
          </p:cNvPr>
          <p:cNvPicPr>
            <a:picLocks noChangeAspect="1"/>
          </p:cNvPicPr>
          <p:nvPr/>
        </p:nvPicPr>
        <p:blipFill>
          <a:blip r:embed="rId4"/>
          <a:stretch>
            <a:fillRect/>
          </a:stretch>
        </p:blipFill>
        <p:spPr>
          <a:xfrm>
            <a:off x="914400" y="2133533"/>
            <a:ext cx="5708943" cy="1295467"/>
          </a:xfrm>
          <a:prstGeom prst="rect">
            <a:avLst/>
          </a:prstGeom>
        </p:spPr>
      </p:pic>
      <p:sp>
        <p:nvSpPr>
          <p:cNvPr id="10" name="文本框 9">
            <a:extLst>
              <a:ext uri="{FF2B5EF4-FFF2-40B4-BE49-F238E27FC236}">
                <a16:creationId xmlns:a16="http://schemas.microsoft.com/office/drawing/2014/main" id="{B2C2D668-6D14-4C7E-A989-728F862C3941}"/>
              </a:ext>
            </a:extLst>
          </p:cNvPr>
          <p:cNvSpPr txBox="1"/>
          <p:nvPr/>
        </p:nvSpPr>
        <p:spPr>
          <a:xfrm>
            <a:off x="1009650" y="3670300"/>
            <a:ext cx="5568950" cy="1754326"/>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纵向对比</a:t>
            </a:r>
            <a:r>
              <a:rPr lang="zh-CN" altLang="en-US" b="1" dirty="0">
                <a:latin typeface="楷体" panose="02010609060101010101" pitchFamily="49" charset="-122"/>
                <a:ea typeface="楷体" panose="02010609060101010101" pitchFamily="49" charset="-122"/>
              </a:rPr>
              <a:t>测试结果</a:t>
            </a:r>
            <a:r>
              <a:rPr lang="zh-CN" altLang="zh-CN" dirty="0">
                <a:latin typeface="楷体" panose="02010609060101010101" pitchFamily="49" charset="-122"/>
                <a:ea typeface="楷体" panose="02010609060101010101" pitchFamily="49" charset="-122"/>
              </a:rPr>
              <a:t>，对于变形的</a:t>
            </a:r>
            <a:r>
              <a:rPr lang="en-US" altLang="zh-CN" dirty="0" err="1">
                <a:latin typeface="楷体" panose="02010609060101010101" pitchFamily="49" charset="-122"/>
                <a:ea typeface="楷体" panose="02010609060101010101" pitchFamily="49" charset="-122"/>
              </a:rPr>
              <a:t>sql</a:t>
            </a:r>
            <a:r>
              <a:rPr lang="zh-CN" altLang="zh-CN" dirty="0">
                <a:latin typeface="楷体" panose="02010609060101010101" pitchFamily="49" charset="-122"/>
                <a:ea typeface="楷体" panose="02010609060101010101" pitchFamily="49" charset="-122"/>
              </a:rPr>
              <a:t>注入</a:t>
            </a:r>
            <a:r>
              <a:rPr lang="en-US" altLang="zh-CN" dirty="0">
                <a:latin typeface="楷体" panose="02010609060101010101" pitchFamily="49" charset="-122"/>
                <a:ea typeface="楷体" panose="02010609060101010101" pitchFamily="49" charset="-122"/>
              </a:rPr>
              <a:t>payload</a:t>
            </a:r>
            <a:r>
              <a:rPr lang="zh-CN" altLang="zh-CN" dirty="0">
                <a:latin typeface="楷体" panose="02010609060101010101" pitchFamily="49" charset="-122"/>
                <a:ea typeface="楷体" panose="02010609060101010101" pitchFamily="49" charset="-122"/>
              </a:rPr>
              <a:t>，本系统的</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组件被成功绕过，未能拦截住该攻击行为</a:t>
            </a:r>
            <a:r>
              <a:rPr lang="zh-CN" altLang="en-US" dirty="0">
                <a:latin typeface="楷体" panose="02010609060101010101" pitchFamily="49" charset="-122"/>
                <a:ea typeface="楷体" panose="02010609060101010101" pitchFamily="49" charset="-122"/>
              </a:rPr>
              <a:t>。而</a:t>
            </a:r>
            <a:r>
              <a:rPr lang="zh-CN" altLang="zh-CN" dirty="0">
                <a:latin typeface="楷体" panose="02010609060101010101" pitchFamily="49" charset="-122"/>
                <a:ea typeface="楷体" panose="02010609060101010101" pitchFamily="49" charset="-122"/>
              </a:rPr>
              <a:t>该payload并不能绕过RASP检测组件，被成功拦截，拦截率为100%，由该横向对比表明该纵深防御系统相比传统WAF检测具有明显的优越性。</a:t>
            </a:r>
          </a:p>
          <a:p>
            <a:endParaRPr lang="zh-CN" altLang="en-US" dirty="0">
              <a:latin typeface="楷体" panose="02010609060101010101" pitchFamily="49" charset="-122"/>
              <a:ea typeface="楷体" panose="02010609060101010101" pitchFamily="49" charset="-122"/>
            </a:endParaRPr>
          </a:p>
        </p:txBody>
      </p:sp>
      <p:pic>
        <p:nvPicPr>
          <p:cNvPr id="7171" name="图片 1">
            <a:extLst>
              <a:ext uri="{FF2B5EF4-FFF2-40B4-BE49-F238E27FC236}">
                <a16:creationId xmlns:a16="http://schemas.microsoft.com/office/drawing/2014/main" id="{C7295C19-0418-41ED-AE18-4F87354738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1976" y="5111011"/>
            <a:ext cx="2981324" cy="134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960B75B4-53FB-499B-9DA6-8A791FEAB0CE}"/>
              </a:ext>
            </a:extLst>
          </p:cNvPr>
          <p:cNvPicPr>
            <a:picLocks noChangeAspect="1"/>
          </p:cNvPicPr>
          <p:nvPr/>
        </p:nvPicPr>
        <p:blipFill>
          <a:blip r:embed="rId6"/>
          <a:stretch>
            <a:fillRect/>
          </a:stretch>
        </p:blipFill>
        <p:spPr>
          <a:xfrm>
            <a:off x="1059589" y="5238750"/>
            <a:ext cx="2852144" cy="1492320"/>
          </a:xfrm>
          <a:prstGeom prst="rect">
            <a:avLst/>
          </a:prstGeom>
        </p:spPr>
      </p:pic>
    </p:spTree>
    <p:extLst>
      <p:ext uri="{BB962C8B-B14F-4D97-AF65-F5344CB8AC3E}">
        <p14:creationId xmlns:p14="http://schemas.microsoft.com/office/powerpoint/2010/main" val="3841538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8148E3-A691-4BCC-A2EF-BF3101B0D675}"/>
              </a:ext>
            </a:extLst>
          </p:cNvPr>
          <p:cNvSpPr txBox="1"/>
          <p:nvPr/>
        </p:nvSpPr>
        <p:spPr>
          <a:xfrm>
            <a:off x="3954761" y="648608"/>
            <a:ext cx="3477317"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总结与改进</a:t>
            </a:r>
          </a:p>
        </p:txBody>
      </p:sp>
      <p:sp>
        <p:nvSpPr>
          <p:cNvPr id="3" name="文本框 2">
            <a:extLst>
              <a:ext uri="{FF2B5EF4-FFF2-40B4-BE49-F238E27FC236}">
                <a16:creationId xmlns:a16="http://schemas.microsoft.com/office/drawing/2014/main" id="{055C2258-2A81-4630-B069-B539EE64FC60}"/>
              </a:ext>
            </a:extLst>
          </p:cNvPr>
          <p:cNvSpPr txBox="1"/>
          <p:nvPr/>
        </p:nvSpPr>
        <p:spPr>
          <a:xfrm flipH="1">
            <a:off x="4951955" y="3105832"/>
            <a:ext cx="80945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展望</a:t>
            </a:r>
          </a:p>
        </p:txBody>
      </p:sp>
      <p:sp>
        <p:nvSpPr>
          <p:cNvPr id="5" name="文本框 4">
            <a:extLst>
              <a:ext uri="{FF2B5EF4-FFF2-40B4-BE49-F238E27FC236}">
                <a16:creationId xmlns:a16="http://schemas.microsoft.com/office/drawing/2014/main" id="{3B4B4A36-5346-4A35-B706-D08CB37AB217}"/>
              </a:ext>
            </a:extLst>
          </p:cNvPr>
          <p:cNvSpPr txBox="1"/>
          <p:nvPr/>
        </p:nvSpPr>
        <p:spPr>
          <a:xfrm flipH="1">
            <a:off x="4951954" y="2289485"/>
            <a:ext cx="153822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总结与改进</a:t>
            </a:r>
          </a:p>
        </p:txBody>
      </p:sp>
      <p:pic>
        <p:nvPicPr>
          <p:cNvPr id="6" name="图片 5">
            <a:extLst>
              <a:ext uri="{FF2B5EF4-FFF2-40B4-BE49-F238E27FC236}">
                <a16:creationId xmlns:a16="http://schemas.microsoft.com/office/drawing/2014/main" id="{4EF4B2E0-64F8-4143-B70B-ACD9073A2B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extLst>
      <p:ext uri="{BB962C8B-B14F-4D97-AF65-F5344CB8AC3E}">
        <p14:creationId xmlns:p14="http://schemas.microsoft.com/office/powerpoint/2010/main" val="10744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00420"/>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总结与改进</a:t>
            </a:r>
          </a:p>
        </p:txBody>
      </p:sp>
      <p:sp>
        <p:nvSpPr>
          <p:cNvPr id="8" name="文本框 7">
            <a:extLst>
              <a:ext uri="{FF2B5EF4-FFF2-40B4-BE49-F238E27FC236}">
                <a16:creationId xmlns:a16="http://schemas.microsoft.com/office/drawing/2014/main" id="{AC776F81-0520-45B4-9FA3-97283026A36B}"/>
              </a:ext>
            </a:extLst>
          </p:cNvPr>
          <p:cNvSpPr txBox="1"/>
          <p:nvPr/>
        </p:nvSpPr>
        <p:spPr>
          <a:xfrm>
            <a:off x="914400" y="1504950"/>
            <a:ext cx="6438900" cy="286232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在日后的改进中，对</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系统来说，应配合</a:t>
            </a:r>
            <a:r>
              <a:rPr lang="zh-CN" altLang="zh-CN" b="1" dirty="0">
                <a:solidFill>
                  <a:schemeClr val="accent1"/>
                </a:solidFill>
                <a:latin typeface="楷体" panose="02010609060101010101" pitchFamily="49" charset="-122"/>
                <a:ea typeface="楷体" panose="02010609060101010101" pitchFamily="49" charset="-122"/>
              </a:rPr>
              <a:t>机器学习和深度学习技术</a:t>
            </a:r>
            <a:r>
              <a:rPr lang="zh-CN" altLang="zh-CN" dirty="0">
                <a:latin typeface="楷体" panose="02010609060101010101" pitchFamily="49" charset="-122"/>
                <a:ea typeface="楷体" panose="02010609060101010101" pitchFamily="49" charset="-122"/>
              </a:rPr>
              <a:t>做到对规则的智能总结甚至自学习，从而提高</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对未知攻击的检测能力；</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对</a:t>
            </a:r>
            <a:r>
              <a:rPr lang="en-US" altLang="zh-CN" dirty="0">
                <a:latin typeface="楷体" panose="02010609060101010101" pitchFamily="49" charset="-122"/>
                <a:ea typeface="楷体" panose="02010609060101010101" pitchFamily="49" charset="-122"/>
              </a:rPr>
              <a:t>RASP</a:t>
            </a:r>
            <a:r>
              <a:rPr lang="zh-CN" altLang="zh-CN" dirty="0">
                <a:latin typeface="楷体" panose="02010609060101010101" pitchFamily="49" charset="-122"/>
                <a:ea typeface="楷体" panose="02010609060101010101" pitchFamily="49" charset="-122"/>
              </a:rPr>
              <a:t>系统来说，应进一步提高</a:t>
            </a:r>
            <a:r>
              <a:rPr lang="zh-CN" altLang="zh-CN" b="1" dirty="0">
                <a:solidFill>
                  <a:schemeClr val="accent1"/>
                </a:solidFill>
                <a:latin typeface="楷体" panose="02010609060101010101" pitchFamily="49" charset="-122"/>
                <a:ea typeface="楷体" panose="02010609060101010101" pitchFamily="49" charset="-122"/>
              </a:rPr>
              <a:t>系统兼容性</a:t>
            </a:r>
            <a:r>
              <a:rPr lang="zh-CN" altLang="zh-CN" dirty="0">
                <a:latin typeface="楷体" panose="02010609060101010101" pitchFamily="49" charset="-122"/>
                <a:ea typeface="楷体" panose="02010609060101010101" pitchFamily="49" charset="-122"/>
              </a:rPr>
              <a:t>，减轻部署压力，多次实验提高提高系统稳定性；</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对于整体纵深防御架构来说，应该增加对于接入层的准入子系统，进一步收集主机网络日志、部署蜜罐和构建安全情报中心、应急响应中心从而组建</a:t>
            </a:r>
            <a:r>
              <a:rPr lang="zh-CN" altLang="zh-CN" b="1" dirty="0">
                <a:solidFill>
                  <a:schemeClr val="accent1"/>
                </a:solidFill>
                <a:latin typeface="楷体" panose="02010609060101010101" pitchFamily="49" charset="-122"/>
                <a:ea typeface="楷体" panose="02010609060101010101" pitchFamily="49" charset="-122"/>
              </a:rPr>
              <a:t>安全态势感知子系统</a:t>
            </a:r>
            <a:r>
              <a:rPr lang="zh-CN" altLang="zh-CN" dirty="0">
                <a:latin typeface="楷体" panose="02010609060101010101" pitchFamily="49" charset="-122"/>
                <a:ea typeface="楷体" panose="02010609060101010101" pitchFamily="49" charset="-122"/>
              </a:rPr>
              <a:t>，进一步扩充纵深防御的深度和广度。</a:t>
            </a: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290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544234" y="405170"/>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展望</a:t>
            </a:r>
          </a:p>
        </p:txBody>
      </p:sp>
      <p:sp>
        <p:nvSpPr>
          <p:cNvPr id="8" name="文本框 7">
            <a:extLst>
              <a:ext uri="{FF2B5EF4-FFF2-40B4-BE49-F238E27FC236}">
                <a16:creationId xmlns:a16="http://schemas.microsoft.com/office/drawing/2014/main" id="{AC776F81-0520-45B4-9FA3-97283026A36B}"/>
              </a:ext>
            </a:extLst>
          </p:cNvPr>
          <p:cNvSpPr txBox="1"/>
          <p:nvPr/>
        </p:nvSpPr>
        <p:spPr>
          <a:xfrm>
            <a:off x="641465" y="4852392"/>
            <a:ext cx="6438900" cy="1169551"/>
          </a:xfrm>
          <a:prstGeom prst="rect">
            <a:avLst/>
          </a:prstGeom>
          <a:noFill/>
        </p:spPr>
        <p:txBody>
          <a:bodyPr wrap="square" rtlCol="0">
            <a:spAutoFit/>
          </a:bodyPr>
          <a:lstStyle/>
          <a:p>
            <a:pPr algn="ct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化繁为简、智能感知、主动防御</a:t>
            </a:r>
          </a:p>
          <a:p>
            <a:pPr algn="ctr"/>
            <a:endParaRPr lang="en-US" altLang="zh-CN" dirty="0">
              <a:latin typeface="楷体" panose="02010609060101010101" pitchFamily="49" charset="-122"/>
              <a:ea typeface="楷体" panose="02010609060101010101" pitchFamily="49" charset="-122"/>
            </a:endParaRPr>
          </a:p>
          <a:p>
            <a:pPr algn="ctr"/>
            <a:r>
              <a:rPr lang="zh-CN" altLang="en-US" sz="1600" b="1" dirty="0">
                <a:latin typeface="楷体" panose="02010609060101010101" pitchFamily="49" charset="-122"/>
                <a:ea typeface="楷体" panose="02010609060101010101" pitchFamily="49" charset="-122"/>
              </a:rPr>
              <a:t>    大数据与</a:t>
            </a:r>
            <a:r>
              <a:rPr lang="en-US" altLang="zh-CN" sz="1600" b="1" dirty="0">
                <a:latin typeface="楷体" panose="02010609060101010101" pitchFamily="49" charset="-122"/>
                <a:ea typeface="楷体" panose="02010609060101010101" pitchFamily="49" charset="-122"/>
              </a:rPr>
              <a:t>AI</a:t>
            </a:r>
            <a:r>
              <a:rPr lang="zh-CN" altLang="en-US" sz="1600" b="1" dirty="0">
                <a:latin typeface="楷体" panose="02010609060101010101" pitchFamily="49" charset="-122"/>
                <a:ea typeface="楷体" panose="02010609060101010101" pitchFamily="49" charset="-122"/>
              </a:rPr>
              <a:t>驱动的安全运营中心建设</a:t>
            </a:r>
          </a:p>
          <a:p>
            <a:endParaRPr lang="zh-CN" altLang="en-US" dirty="0">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4DA9D744-5864-4149-9BEA-99A0CB86502E}"/>
              </a:ext>
            </a:extLst>
          </p:cNvPr>
          <p:cNvPicPr>
            <a:picLocks noChangeAspect="1"/>
          </p:cNvPicPr>
          <p:nvPr/>
        </p:nvPicPr>
        <p:blipFill>
          <a:blip r:embed="rId4"/>
          <a:stretch>
            <a:fillRect/>
          </a:stretch>
        </p:blipFill>
        <p:spPr>
          <a:xfrm>
            <a:off x="1625600" y="774502"/>
            <a:ext cx="4470630" cy="4153113"/>
          </a:xfrm>
          <a:prstGeom prst="rect">
            <a:avLst/>
          </a:prstGeom>
        </p:spPr>
      </p:pic>
    </p:spTree>
    <p:extLst>
      <p:ext uri="{BB962C8B-B14F-4D97-AF65-F5344CB8AC3E}">
        <p14:creationId xmlns:p14="http://schemas.microsoft.com/office/powerpoint/2010/main" val="126262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544234" y="405170"/>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展望</a:t>
            </a:r>
          </a:p>
        </p:txBody>
      </p:sp>
      <p:sp>
        <p:nvSpPr>
          <p:cNvPr id="8" name="文本框 7">
            <a:extLst>
              <a:ext uri="{FF2B5EF4-FFF2-40B4-BE49-F238E27FC236}">
                <a16:creationId xmlns:a16="http://schemas.microsoft.com/office/drawing/2014/main" id="{AC776F81-0520-45B4-9FA3-97283026A36B}"/>
              </a:ext>
            </a:extLst>
          </p:cNvPr>
          <p:cNvSpPr txBox="1"/>
          <p:nvPr/>
        </p:nvSpPr>
        <p:spPr>
          <a:xfrm>
            <a:off x="933565" y="4483115"/>
            <a:ext cx="6438900" cy="147732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攻击与防御相随相生，安全挑战与机遇永远并存。我们需要通过态势感知、威胁情报结合人工智能技术和拟态防御思想，筑建起网络安全长城，保障人民利益，构建网络安全命运共同体，不断深化网络安全交流合作。</a:t>
            </a:r>
          </a:p>
          <a:p>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80CF4F5C-8F1E-496E-892A-EEFF24E8CACF}"/>
              </a:ext>
            </a:extLst>
          </p:cNvPr>
          <p:cNvPicPr>
            <a:picLocks noChangeAspect="1"/>
          </p:cNvPicPr>
          <p:nvPr/>
        </p:nvPicPr>
        <p:blipFill>
          <a:blip r:embed="rId4"/>
          <a:stretch>
            <a:fillRect/>
          </a:stretch>
        </p:blipFill>
        <p:spPr>
          <a:xfrm>
            <a:off x="121285" y="1134745"/>
            <a:ext cx="3942715" cy="2574271"/>
          </a:xfrm>
          <a:prstGeom prst="rect">
            <a:avLst/>
          </a:prstGeom>
        </p:spPr>
      </p:pic>
      <p:pic>
        <p:nvPicPr>
          <p:cNvPr id="7" name="图片 6">
            <a:extLst>
              <a:ext uri="{FF2B5EF4-FFF2-40B4-BE49-F238E27FC236}">
                <a16:creationId xmlns:a16="http://schemas.microsoft.com/office/drawing/2014/main" id="{6B43AFD2-8F3D-4223-A45E-8B3E0FD8BADF}"/>
              </a:ext>
            </a:extLst>
          </p:cNvPr>
          <p:cNvPicPr>
            <a:picLocks noChangeAspect="1"/>
          </p:cNvPicPr>
          <p:nvPr/>
        </p:nvPicPr>
        <p:blipFill>
          <a:blip r:embed="rId5"/>
          <a:stretch>
            <a:fillRect/>
          </a:stretch>
        </p:blipFill>
        <p:spPr>
          <a:xfrm>
            <a:off x="4547235" y="1459528"/>
            <a:ext cx="4043967" cy="2249487"/>
          </a:xfrm>
          <a:prstGeom prst="rect">
            <a:avLst/>
          </a:prstGeom>
        </p:spPr>
      </p:pic>
    </p:spTree>
    <p:extLst>
      <p:ext uri="{BB962C8B-B14F-4D97-AF65-F5344CB8AC3E}">
        <p14:creationId xmlns:p14="http://schemas.microsoft.com/office/powerpoint/2010/main" val="3538756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1151DB-B0BD-476B-9AED-D874D4D8A66A}"/>
              </a:ext>
            </a:extLst>
          </p:cNvPr>
          <p:cNvPicPr>
            <a:picLocks noChangeAspect="1"/>
          </p:cNvPicPr>
          <p:nvPr/>
        </p:nvPicPr>
        <p:blipFill>
          <a:blip r:embed="rId3"/>
          <a:stretch>
            <a:fillRect/>
          </a:stretch>
        </p:blipFill>
        <p:spPr>
          <a:xfrm>
            <a:off x="554774" y="1710650"/>
            <a:ext cx="4017226" cy="2214955"/>
          </a:xfrm>
          <a:prstGeom prst="rect">
            <a:avLst/>
          </a:prstGeom>
        </p:spPr>
      </p:pic>
      <p:pic>
        <p:nvPicPr>
          <p:cNvPr id="4" name="图片 3">
            <a:extLst>
              <a:ext uri="{FF2B5EF4-FFF2-40B4-BE49-F238E27FC236}">
                <a16:creationId xmlns:a16="http://schemas.microsoft.com/office/drawing/2014/main" id="{49416F94-5BD5-4FC9-9835-F5A6A4CB962F}"/>
              </a:ext>
            </a:extLst>
          </p:cNvPr>
          <p:cNvPicPr>
            <a:picLocks noChangeAspect="1"/>
          </p:cNvPicPr>
          <p:nvPr/>
        </p:nvPicPr>
        <p:blipFill>
          <a:blip r:embed="rId4"/>
          <a:stretch>
            <a:fillRect/>
          </a:stretch>
        </p:blipFill>
        <p:spPr>
          <a:xfrm>
            <a:off x="549826" y="4448196"/>
            <a:ext cx="3808139" cy="2339787"/>
          </a:xfrm>
          <a:prstGeom prst="rect">
            <a:avLst/>
          </a:prstGeom>
        </p:spPr>
      </p:pic>
      <p:pic>
        <p:nvPicPr>
          <p:cNvPr id="5" name="图片 4">
            <a:extLst>
              <a:ext uri="{FF2B5EF4-FFF2-40B4-BE49-F238E27FC236}">
                <a16:creationId xmlns:a16="http://schemas.microsoft.com/office/drawing/2014/main" id="{E1AE4DD3-05AC-49D7-BD31-3F41E4FAAAB2}"/>
              </a:ext>
            </a:extLst>
          </p:cNvPr>
          <p:cNvPicPr>
            <a:picLocks noChangeAspect="1"/>
          </p:cNvPicPr>
          <p:nvPr/>
        </p:nvPicPr>
        <p:blipFill>
          <a:blip r:embed="rId5"/>
          <a:stretch>
            <a:fillRect/>
          </a:stretch>
        </p:blipFill>
        <p:spPr>
          <a:xfrm>
            <a:off x="4861515" y="1214068"/>
            <a:ext cx="4172067" cy="2472600"/>
          </a:xfrm>
          <a:prstGeom prst="rect">
            <a:avLst/>
          </a:prstGeom>
        </p:spPr>
      </p:pic>
      <p:pic>
        <p:nvPicPr>
          <p:cNvPr id="6" name="图片 5">
            <a:extLst>
              <a:ext uri="{FF2B5EF4-FFF2-40B4-BE49-F238E27FC236}">
                <a16:creationId xmlns:a16="http://schemas.microsoft.com/office/drawing/2014/main" id="{C8944607-4928-4403-8A4F-77DF5523DEAB}"/>
              </a:ext>
            </a:extLst>
          </p:cNvPr>
          <p:cNvPicPr>
            <a:picLocks noChangeAspect="1"/>
          </p:cNvPicPr>
          <p:nvPr/>
        </p:nvPicPr>
        <p:blipFill>
          <a:blip r:embed="rId6"/>
          <a:stretch>
            <a:fillRect/>
          </a:stretch>
        </p:blipFill>
        <p:spPr>
          <a:xfrm>
            <a:off x="5504396" y="3879477"/>
            <a:ext cx="3351368" cy="2734826"/>
          </a:xfrm>
          <a:prstGeom prst="rect">
            <a:avLst/>
          </a:prstGeom>
        </p:spPr>
      </p:pic>
      <p:sp>
        <p:nvSpPr>
          <p:cNvPr id="3" name="文本框 2">
            <a:extLst>
              <a:ext uri="{FF2B5EF4-FFF2-40B4-BE49-F238E27FC236}">
                <a16:creationId xmlns:a16="http://schemas.microsoft.com/office/drawing/2014/main" id="{251B7863-8E5B-4F15-8588-66E85729CD37}"/>
              </a:ext>
            </a:extLst>
          </p:cNvPr>
          <p:cNvSpPr txBox="1"/>
          <p:nvPr/>
        </p:nvSpPr>
        <p:spPr>
          <a:xfrm>
            <a:off x="1274128" y="756271"/>
            <a:ext cx="1833457" cy="584775"/>
          </a:xfrm>
          <a:prstGeom prst="rect">
            <a:avLst/>
          </a:prstGeom>
          <a:noFill/>
        </p:spPr>
        <p:txBody>
          <a:bodyPr wrap="square" rtlCol="0">
            <a:spAutoFit/>
          </a:bodyPr>
          <a:lstStyle/>
          <a:p>
            <a:pPr algn="ctr"/>
            <a:r>
              <a:rPr lang="en-US" altLang="zh-CN" sz="3200" b="1" dirty="0"/>
              <a:t>THANKS</a:t>
            </a:r>
            <a:endParaRPr lang="zh-CN" altLang="en-US" sz="3200" b="1" dirty="0"/>
          </a:p>
        </p:txBody>
      </p:sp>
    </p:spTree>
    <p:extLst>
      <p:ext uri="{BB962C8B-B14F-4D97-AF65-F5344CB8AC3E}">
        <p14:creationId xmlns:p14="http://schemas.microsoft.com/office/powerpoint/2010/main" val="65101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90DB4E-2758-44CF-BADA-976CFBC09727}"/>
              </a:ext>
            </a:extLst>
          </p:cNvPr>
          <p:cNvSpPr txBox="1"/>
          <p:nvPr/>
        </p:nvSpPr>
        <p:spPr>
          <a:xfrm>
            <a:off x="4572000" y="806736"/>
            <a:ext cx="2008164"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绪论</a:t>
            </a:r>
            <a:endParaRPr lang="en-US" altLang="zh-CN" sz="4000"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F5300F0B-F1C9-43B5-B8FB-30C00F90F29E}"/>
              </a:ext>
            </a:extLst>
          </p:cNvPr>
          <p:cNvSpPr txBox="1"/>
          <p:nvPr/>
        </p:nvSpPr>
        <p:spPr>
          <a:xfrm flipH="1">
            <a:off x="4572000" y="2115235"/>
            <a:ext cx="191014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网络安全态势</a:t>
            </a:r>
          </a:p>
        </p:txBody>
      </p:sp>
      <p:sp>
        <p:nvSpPr>
          <p:cNvPr id="6" name="文本框 5">
            <a:extLst>
              <a:ext uri="{FF2B5EF4-FFF2-40B4-BE49-F238E27FC236}">
                <a16:creationId xmlns:a16="http://schemas.microsoft.com/office/drawing/2014/main" id="{6188B69C-01EC-41A5-9B30-13D8B1FAEBEB}"/>
              </a:ext>
            </a:extLst>
          </p:cNvPr>
          <p:cNvSpPr txBox="1"/>
          <p:nvPr/>
        </p:nvSpPr>
        <p:spPr>
          <a:xfrm flipH="1">
            <a:off x="4572000" y="3351902"/>
            <a:ext cx="1567100"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安全防御</a:t>
            </a:r>
          </a:p>
        </p:txBody>
      </p:sp>
      <p:sp>
        <p:nvSpPr>
          <p:cNvPr id="7" name="文本框 6">
            <a:extLst>
              <a:ext uri="{FF2B5EF4-FFF2-40B4-BE49-F238E27FC236}">
                <a16:creationId xmlns:a16="http://schemas.microsoft.com/office/drawing/2014/main" id="{6B7CF58F-7BD4-481F-AEE9-F5DB4F13861C}"/>
              </a:ext>
            </a:extLst>
          </p:cNvPr>
          <p:cNvSpPr txBox="1"/>
          <p:nvPr/>
        </p:nvSpPr>
        <p:spPr>
          <a:xfrm flipH="1">
            <a:off x="4572000" y="4538516"/>
            <a:ext cx="187500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研究现状</a:t>
            </a:r>
            <a:endParaRPr lang="en-US" altLang="zh-CN"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E1949DAF-DD4A-4AC5-BD06-0D9E886C5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2" name="文本框 1">
            <a:extLst>
              <a:ext uri="{FF2B5EF4-FFF2-40B4-BE49-F238E27FC236}">
                <a16:creationId xmlns:a16="http://schemas.microsoft.com/office/drawing/2014/main" id="{B915BDF2-B315-4DFA-96C3-E77B3FF1B1F0}"/>
              </a:ext>
            </a:extLst>
          </p:cNvPr>
          <p:cNvSpPr txBox="1"/>
          <p:nvPr/>
        </p:nvSpPr>
        <p:spPr>
          <a:xfrm flipH="1">
            <a:off x="2654448" y="611841"/>
            <a:ext cx="520535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网络安全态势</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以</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安全为例</a:t>
            </a:r>
          </a:p>
        </p:txBody>
      </p:sp>
      <p:pic>
        <p:nvPicPr>
          <p:cNvPr id="1026" name="图片 33">
            <a:extLst>
              <a:ext uri="{FF2B5EF4-FFF2-40B4-BE49-F238E27FC236}">
                <a16:creationId xmlns:a16="http://schemas.microsoft.com/office/drawing/2014/main" id="{25499AA5-710A-4835-B71D-77764C64A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369" y="1791634"/>
            <a:ext cx="5275262"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34C3F724-4318-4CAA-887F-21EC12411771}"/>
              </a:ext>
            </a:extLst>
          </p:cNvPr>
          <p:cNvSpPr txBox="1"/>
          <p:nvPr/>
        </p:nvSpPr>
        <p:spPr>
          <a:xfrm flipH="1">
            <a:off x="1593476" y="4939220"/>
            <a:ext cx="6212540" cy="1015663"/>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境外对境内的</a:t>
            </a:r>
            <a:r>
              <a:rPr lang="en-US" altLang="zh-CN" sz="1600" dirty="0">
                <a:latin typeface="楷体" panose="02010609060101010101" pitchFamily="49" charset="-122"/>
                <a:ea typeface="楷体" panose="02010609060101010101" pitchFamily="49" charset="-122"/>
              </a:rPr>
              <a:t>Web</a:t>
            </a:r>
            <a:r>
              <a:rPr lang="zh-CN" altLang="en-US" sz="1600" dirty="0">
                <a:latin typeface="楷体" panose="02010609060101010101" pitchFamily="49" charset="-122"/>
                <a:ea typeface="楷体" panose="02010609060101010101" pitchFamily="49" charset="-122"/>
              </a:rPr>
              <a:t>攻击行为 </a:t>
            </a:r>
            <a:r>
              <a:rPr lang="en-US" altLang="zh-CN" sz="1600" dirty="0">
                <a:latin typeface="楷体" panose="02010609060101010101" pitchFamily="49" charset="-122"/>
                <a:ea typeface="楷体" panose="02010609060101010101" pitchFamily="49" charset="-122"/>
              </a:rPr>
              <a:t>IP</a:t>
            </a:r>
            <a:r>
              <a:rPr lang="zh-CN" altLang="en-US" sz="1600" dirty="0">
                <a:latin typeface="楷体" panose="02010609060101010101" pitchFamily="49" charset="-122"/>
                <a:ea typeface="楷体" panose="02010609060101010101" pitchFamily="49" charset="-122"/>
              </a:rPr>
              <a:t>分布情况</a:t>
            </a:r>
            <a:endParaRPr lang="en-US" altLang="zh-CN" sz="1600" dirty="0">
              <a:latin typeface="楷体" panose="02010609060101010101" pitchFamily="49" charset="-122"/>
              <a:ea typeface="楷体" panose="02010609060101010101" pitchFamily="49" charset="-122"/>
            </a:endParaRPr>
          </a:p>
          <a:p>
            <a:pPr algn="ctr"/>
            <a:endParaRPr lang="en-US" altLang="zh-CN" sz="1600" dirty="0">
              <a:latin typeface="楷体" panose="02010609060101010101" pitchFamily="49" charset="-122"/>
              <a:ea typeface="楷体" panose="02010609060101010101" pitchFamily="49" charset="-122"/>
            </a:endParaRPr>
          </a:p>
          <a:p>
            <a:pPr algn="ctr"/>
            <a:r>
              <a:rPr lang="zh-CN" altLang="zh-CN" sz="1400" dirty="0">
                <a:latin typeface="楷体" panose="02010609060101010101" pitchFamily="49" charset="-122"/>
                <a:ea typeface="楷体" panose="02010609060101010101" pitchFamily="49" charset="-122"/>
              </a:rPr>
              <a:t>国家计算机网络应急技术处理协调中心，</a:t>
            </a:r>
            <a:r>
              <a:rPr lang="en-US" altLang="zh-CN" sz="1400" dirty="0">
                <a:latin typeface="楷体" panose="02010609060101010101" pitchFamily="49" charset="-122"/>
                <a:ea typeface="楷体" panose="02010609060101010101" pitchFamily="49" charset="-122"/>
              </a:rPr>
              <a:t>2018</a:t>
            </a:r>
            <a:r>
              <a:rPr lang="zh-CN" altLang="zh-CN" sz="1400" dirty="0">
                <a:latin typeface="楷体" panose="02010609060101010101" pitchFamily="49" charset="-122"/>
                <a:ea typeface="楷体" panose="02010609060101010101" pitchFamily="49" charset="-122"/>
              </a:rPr>
              <a:t>年我国互联网网络安全态势综述，</a:t>
            </a:r>
            <a:r>
              <a:rPr lang="en-US" altLang="zh-CN" sz="1400" dirty="0">
                <a:latin typeface="楷体" panose="02010609060101010101" pitchFamily="49" charset="-122"/>
                <a:ea typeface="楷体" panose="02010609060101010101" pitchFamily="49" charset="-122"/>
              </a:rPr>
              <a:t>2019.4</a:t>
            </a:r>
            <a:endParaRPr lang="zh-CN" altLang="en-US" sz="1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2272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2" name="文本框 1">
            <a:extLst>
              <a:ext uri="{FF2B5EF4-FFF2-40B4-BE49-F238E27FC236}">
                <a16:creationId xmlns:a16="http://schemas.microsoft.com/office/drawing/2014/main" id="{B915BDF2-B315-4DFA-96C3-E77B3FF1B1F0}"/>
              </a:ext>
            </a:extLst>
          </p:cNvPr>
          <p:cNvSpPr txBox="1"/>
          <p:nvPr/>
        </p:nvSpPr>
        <p:spPr>
          <a:xfrm flipH="1">
            <a:off x="2654448" y="611841"/>
            <a:ext cx="520535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网络安全态势</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以</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安全为例</a:t>
            </a:r>
          </a:p>
        </p:txBody>
      </p:sp>
      <p:sp>
        <p:nvSpPr>
          <p:cNvPr id="12" name="文本框 11">
            <a:extLst>
              <a:ext uri="{FF2B5EF4-FFF2-40B4-BE49-F238E27FC236}">
                <a16:creationId xmlns:a16="http://schemas.microsoft.com/office/drawing/2014/main" id="{34C3F724-4318-4CAA-887F-21EC12411771}"/>
              </a:ext>
            </a:extLst>
          </p:cNvPr>
          <p:cNvSpPr txBox="1"/>
          <p:nvPr/>
        </p:nvSpPr>
        <p:spPr>
          <a:xfrm flipH="1">
            <a:off x="2230866" y="4919049"/>
            <a:ext cx="5205357" cy="1046440"/>
          </a:xfrm>
          <a:prstGeom prst="rect">
            <a:avLst/>
          </a:prstGeom>
          <a:noFill/>
        </p:spPr>
        <p:txBody>
          <a:bodyPr wrap="square" rtlCol="0">
            <a:spAutoFit/>
          </a:bodyPr>
          <a:lstStyle/>
          <a:p>
            <a:pPr algn="ctr"/>
            <a:r>
              <a:rPr lang="en-US" altLang="zh-CN" sz="1600" dirty="0">
                <a:latin typeface="楷体" panose="02010609060101010101" pitchFamily="49" charset="-122"/>
                <a:ea typeface="楷体" panose="02010609060101010101" pitchFamily="49" charset="-122"/>
              </a:rPr>
              <a:t>360 </a:t>
            </a:r>
            <a:r>
              <a:rPr lang="zh-CN" altLang="zh-CN" sz="1600" dirty="0">
                <a:latin typeface="楷体" panose="02010609060101010101" pitchFamily="49" charset="-122"/>
                <a:ea typeface="楷体" panose="02010609060101010101" pitchFamily="49" charset="-122"/>
              </a:rPr>
              <a:t>网站安全检测平台</a:t>
            </a:r>
            <a:r>
              <a:rPr lang="en-US" altLang="zh-CN" sz="1600" dirty="0">
                <a:latin typeface="楷体" panose="02010609060101010101" pitchFamily="49" charset="-122"/>
                <a:ea typeface="楷体" panose="02010609060101010101" pitchFamily="49" charset="-122"/>
              </a:rPr>
              <a:t>2017</a:t>
            </a:r>
            <a:r>
              <a:rPr lang="zh-CN" altLang="en-US" sz="1600" dirty="0">
                <a:latin typeface="楷体" panose="02010609060101010101" pitchFamily="49" charset="-122"/>
                <a:ea typeface="楷体" panose="02010609060101010101" pitchFamily="49" charset="-122"/>
              </a:rPr>
              <a:t>年网站扫描检测情况</a:t>
            </a:r>
            <a:endParaRPr lang="en-US" altLang="zh-CN" sz="1600" dirty="0">
              <a:latin typeface="楷体" panose="02010609060101010101" pitchFamily="49" charset="-122"/>
              <a:ea typeface="楷体" panose="02010609060101010101" pitchFamily="49" charset="-122"/>
            </a:endParaRPr>
          </a:p>
          <a:p>
            <a:pPr algn="ctr"/>
            <a:endParaRPr lang="en-US" altLang="zh-CN" sz="1600" dirty="0">
              <a:latin typeface="楷体" panose="02010609060101010101" pitchFamily="49" charset="-122"/>
              <a:ea typeface="楷体" panose="02010609060101010101" pitchFamily="49" charset="-122"/>
            </a:endParaRPr>
          </a:p>
          <a:p>
            <a:pPr algn="ctr"/>
            <a:r>
              <a:rPr lang="en-US" altLang="zh-CN" sz="1400" dirty="0">
                <a:latin typeface="楷体" panose="02010609060101010101" pitchFamily="49" charset="-122"/>
                <a:ea typeface="楷体" panose="02010609060101010101" pitchFamily="49" charset="-122"/>
              </a:rPr>
              <a:t>360</a:t>
            </a:r>
            <a:r>
              <a:rPr lang="zh-CN" altLang="zh-CN" sz="1400" dirty="0">
                <a:latin typeface="楷体" panose="02010609060101010101" pitchFamily="49" charset="-122"/>
                <a:ea typeface="楷体" panose="02010609060101010101" pitchFamily="49" charset="-122"/>
              </a:rPr>
              <a:t>威胁情报中心，</a:t>
            </a:r>
            <a:r>
              <a:rPr lang="en-US" altLang="zh-CN" sz="1400" dirty="0">
                <a:latin typeface="楷体" panose="02010609060101010101" pitchFamily="49" charset="-122"/>
                <a:ea typeface="楷体" panose="02010609060101010101" pitchFamily="49" charset="-122"/>
              </a:rPr>
              <a:t> 2017</a:t>
            </a:r>
            <a:r>
              <a:rPr lang="zh-CN" altLang="zh-CN" sz="1400" dirty="0">
                <a:latin typeface="楷体" panose="02010609060101010101" pitchFamily="49" charset="-122"/>
                <a:ea typeface="楷体" panose="02010609060101010101" pitchFamily="49" charset="-122"/>
              </a:rPr>
              <a:t>中国网站安全形势分析报告，</a:t>
            </a:r>
            <a:r>
              <a:rPr lang="en-US" altLang="zh-CN" sz="1400" dirty="0">
                <a:latin typeface="楷体" panose="02010609060101010101" pitchFamily="49" charset="-122"/>
                <a:ea typeface="楷体" panose="02010609060101010101" pitchFamily="49" charset="-122"/>
              </a:rPr>
              <a:t> 2018.1</a:t>
            </a:r>
          </a:p>
          <a:p>
            <a:endParaRPr lang="zh-CN" altLang="en-US" sz="1600" dirty="0">
              <a:latin typeface="楷体" panose="02010609060101010101" pitchFamily="49" charset="-122"/>
              <a:ea typeface="楷体" panose="02010609060101010101" pitchFamily="49" charset="-122"/>
            </a:endParaRPr>
          </a:p>
        </p:txBody>
      </p:sp>
      <p:pic>
        <p:nvPicPr>
          <p:cNvPr id="2051" name="图片 34">
            <a:extLst>
              <a:ext uri="{FF2B5EF4-FFF2-40B4-BE49-F238E27FC236}">
                <a16:creationId xmlns:a16="http://schemas.microsoft.com/office/drawing/2014/main" id="{FF8C5439-D420-40A3-AC68-67671EE8D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781" y="1688982"/>
            <a:ext cx="5275262"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2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pic>
        <p:nvPicPr>
          <p:cNvPr id="3" name="图片 2">
            <a:extLst>
              <a:ext uri="{FF2B5EF4-FFF2-40B4-BE49-F238E27FC236}">
                <a16:creationId xmlns:a16="http://schemas.microsoft.com/office/drawing/2014/main" id="{0C4CA38E-A8F9-4DDB-8C48-FFC9E58454BA}"/>
              </a:ext>
            </a:extLst>
          </p:cNvPr>
          <p:cNvPicPr>
            <a:picLocks noChangeAspect="1"/>
          </p:cNvPicPr>
          <p:nvPr/>
        </p:nvPicPr>
        <p:blipFill>
          <a:blip r:embed="rId4"/>
          <a:stretch>
            <a:fillRect/>
          </a:stretch>
        </p:blipFill>
        <p:spPr>
          <a:xfrm>
            <a:off x="565759" y="1654820"/>
            <a:ext cx="3252399" cy="3653669"/>
          </a:xfrm>
          <a:prstGeom prst="rect">
            <a:avLst/>
          </a:prstGeom>
        </p:spPr>
      </p:pic>
      <p:pic>
        <p:nvPicPr>
          <p:cNvPr id="7" name="图片 6">
            <a:extLst>
              <a:ext uri="{FF2B5EF4-FFF2-40B4-BE49-F238E27FC236}">
                <a16:creationId xmlns:a16="http://schemas.microsoft.com/office/drawing/2014/main" id="{945D5075-D138-49B1-8960-C26DE1F3F50E}"/>
              </a:ext>
            </a:extLst>
          </p:cNvPr>
          <p:cNvPicPr>
            <a:picLocks noChangeAspect="1"/>
          </p:cNvPicPr>
          <p:nvPr/>
        </p:nvPicPr>
        <p:blipFill>
          <a:blip r:embed="rId5"/>
          <a:stretch>
            <a:fillRect/>
          </a:stretch>
        </p:blipFill>
        <p:spPr>
          <a:xfrm>
            <a:off x="4118237" y="1654821"/>
            <a:ext cx="5086275" cy="3653669"/>
          </a:xfrm>
          <a:prstGeom prst="rect">
            <a:avLst/>
          </a:prstGeom>
        </p:spPr>
      </p:pic>
      <p:sp>
        <p:nvSpPr>
          <p:cNvPr id="8" name="文本框 7">
            <a:extLst>
              <a:ext uri="{FF2B5EF4-FFF2-40B4-BE49-F238E27FC236}">
                <a16:creationId xmlns:a16="http://schemas.microsoft.com/office/drawing/2014/main" id="{1226EEF4-57F9-4055-834B-346AF93CF2CB}"/>
              </a:ext>
            </a:extLst>
          </p:cNvPr>
          <p:cNvSpPr txBox="1"/>
          <p:nvPr/>
        </p:nvSpPr>
        <p:spPr>
          <a:xfrm>
            <a:off x="3018865" y="564776"/>
            <a:ext cx="3109632"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安全防御</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等级保护</a:t>
            </a:r>
            <a:r>
              <a:rPr lang="en-US" altLang="zh-CN" b="1" dirty="0">
                <a:latin typeface="楷体" panose="02010609060101010101" pitchFamily="49" charset="-122"/>
                <a:ea typeface="楷体" panose="02010609060101010101" pitchFamily="49" charset="-122"/>
              </a:rPr>
              <a:t>2.0</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4385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3" name="文本框 2">
            <a:extLst>
              <a:ext uri="{FF2B5EF4-FFF2-40B4-BE49-F238E27FC236}">
                <a16:creationId xmlns:a16="http://schemas.microsoft.com/office/drawing/2014/main" id="{3893C89B-3FCF-4D53-8FD0-05A865B2D0E8}"/>
              </a:ext>
            </a:extLst>
          </p:cNvPr>
          <p:cNvSpPr txBox="1"/>
          <p:nvPr/>
        </p:nvSpPr>
        <p:spPr>
          <a:xfrm>
            <a:off x="3018865" y="564776"/>
            <a:ext cx="3109632"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安全防御</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安全产品</a:t>
            </a:r>
          </a:p>
        </p:txBody>
      </p:sp>
      <p:pic>
        <p:nvPicPr>
          <p:cNvPr id="4" name="图片 3" descr="厂商">
            <a:extLst>
              <a:ext uri="{FF2B5EF4-FFF2-40B4-BE49-F238E27FC236}">
                <a16:creationId xmlns:a16="http://schemas.microsoft.com/office/drawing/2014/main" id="{DB64978A-4C5C-43E3-A866-7099495F0F39}"/>
              </a:ext>
            </a:extLst>
          </p:cNvPr>
          <p:cNvPicPr>
            <a:picLocks noChangeAspect="1"/>
          </p:cNvPicPr>
          <p:nvPr/>
        </p:nvPicPr>
        <p:blipFill>
          <a:blip r:embed="rId4"/>
          <a:stretch>
            <a:fillRect/>
          </a:stretch>
        </p:blipFill>
        <p:spPr>
          <a:xfrm>
            <a:off x="29527" y="1264584"/>
            <a:ext cx="9084945" cy="4471035"/>
          </a:xfrm>
          <a:prstGeom prst="rect">
            <a:avLst/>
          </a:prstGeom>
        </p:spPr>
      </p:pic>
    </p:spTree>
    <p:extLst>
      <p:ext uri="{BB962C8B-B14F-4D97-AF65-F5344CB8AC3E}">
        <p14:creationId xmlns:p14="http://schemas.microsoft.com/office/powerpoint/2010/main" val="6865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3" name="文本框 2">
            <a:extLst>
              <a:ext uri="{FF2B5EF4-FFF2-40B4-BE49-F238E27FC236}">
                <a16:creationId xmlns:a16="http://schemas.microsoft.com/office/drawing/2014/main" id="{3D0A9E1F-8B6C-4EDF-8C50-A1322985833E}"/>
              </a:ext>
            </a:extLst>
          </p:cNvPr>
          <p:cNvSpPr txBox="1"/>
          <p:nvPr/>
        </p:nvSpPr>
        <p:spPr>
          <a:xfrm>
            <a:off x="3017184" y="539376"/>
            <a:ext cx="3109632"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Web</a:t>
            </a:r>
            <a:r>
              <a:rPr lang="zh-CN" altLang="en-US" b="1" dirty="0">
                <a:latin typeface="楷体" panose="02010609060101010101" pitchFamily="49" charset="-122"/>
                <a:ea typeface="楷体" panose="02010609060101010101" pitchFamily="49" charset="-122"/>
              </a:rPr>
              <a:t>安全研究现状</a:t>
            </a:r>
          </a:p>
        </p:txBody>
      </p:sp>
      <p:sp>
        <p:nvSpPr>
          <p:cNvPr id="2" name="文本框 1">
            <a:extLst>
              <a:ext uri="{FF2B5EF4-FFF2-40B4-BE49-F238E27FC236}">
                <a16:creationId xmlns:a16="http://schemas.microsoft.com/office/drawing/2014/main" id="{B029D5C0-037B-4E58-863B-531BD3F01E3D}"/>
              </a:ext>
            </a:extLst>
          </p:cNvPr>
          <p:cNvSpPr txBox="1"/>
          <p:nvPr/>
        </p:nvSpPr>
        <p:spPr>
          <a:xfrm>
            <a:off x="660400" y="1079500"/>
            <a:ext cx="45719"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768B65E-6D80-4668-B417-25D2CE943ED4}"/>
              </a:ext>
            </a:extLst>
          </p:cNvPr>
          <p:cNvSpPr txBox="1"/>
          <p:nvPr/>
        </p:nvSpPr>
        <p:spPr>
          <a:xfrm>
            <a:off x="609600" y="1403113"/>
            <a:ext cx="8467164" cy="4801314"/>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传统</a:t>
            </a:r>
            <a:r>
              <a:rPr lang="en-US" altLang="zh-CN" b="1" dirty="0">
                <a:latin typeface="楷体" panose="02010609060101010101" pitchFamily="49" charset="-122"/>
                <a:ea typeface="楷体" panose="02010609060101010101" pitchFamily="49" charset="-122"/>
              </a:rPr>
              <a:t>Web</a:t>
            </a:r>
            <a:r>
              <a:rPr lang="zh-CN" altLang="zh-CN" b="1" dirty="0">
                <a:latin typeface="楷体" panose="02010609060101010101" pitchFamily="49" charset="-122"/>
                <a:ea typeface="楷体" panose="02010609060101010101" pitchFamily="49" charset="-122"/>
              </a:rPr>
              <a:t>安全研究</a:t>
            </a:r>
            <a:r>
              <a:rPr lang="zh-CN" altLang="en-US" b="1"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a:t>
            </a:r>
            <a:r>
              <a:rPr lang="zh-CN" altLang="zh-CN" dirty="0">
                <a:latin typeface="楷体" panose="02010609060101010101" pitchFamily="49" charset="-122"/>
                <a:ea typeface="楷体" panose="02010609060101010101" pitchFamily="49" charset="-122"/>
              </a:rPr>
              <a:t>在代码层与网络层完善过滤和阻断策略手段</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2.</a:t>
            </a:r>
            <a:r>
              <a:rPr lang="zh-CN" altLang="zh-CN" dirty="0">
                <a:latin typeface="楷体" panose="02010609060101010101" pitchFamily="49" charset="-122"/>
                <a:ea typeface="楷体" panose="02010609060101010101" pitchFamily="49" charset="-122"/>
              </a:rPr>
              <a:t>在安全开发生命周期</a:t>
            </a:r>
            <a:r>
              <a:rPr lang="en-US" altLang="zh-CN" dirty="0">
                <a:latin typeface="楷体" panose="02010609060101010101" pitchFamily="49" charset="-122"/>
                <a:ea typeface="楷体" panose="02010609060101010101" pitchFamily="49" charset="-122"/>
              </a:rPr>
              <a:t>(</a:t>
            </a:r>
            <a:r>
              <a:rPr lang="en-US" altLang="zh-CN" i="1" dirty="0">
                <a:latin typeface="楷体" panose="02010609060101010101" pitchFamily="49" charset="-122"/>
                <a:ea typeface="楷体" panose="02010609060101010101" pitchFamily="49" charset="-122"/>
              </a:rPr>
              <a:t>SDL</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与安全编码、安全基线手段</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机器学习、深度学习安全应用研究方面</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利用机器学习、深度学习算法提高安全检测和防御能力</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可信计算与区块链安全应用研究方面</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使用区块链和可信计算在计算、通信、认证等方面提高安全水平</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拟态防御安全研究方面</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基于拟态防御模型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构建了拟态防御</a:t>
            </a:r>
            <a:r>
              <a:rPr lang="zh-CN" altLang="en-US" dirty="0">
                <a:latin typeface="楷体" panose="02010609060101010101" pitchFamily="49" charset="-122"/>
                <a:ea typeface="楷体" panose="02010609060101010101" pitchFamily="49" charset="-122"/>
              </a:rPr>
              <a:t>方案。</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主动防御、态势感知（大数据、</a:t>
            </a:r>
            <a:r>
              <a:rPr lang="en-US" altLang="zh-CN" b="1" dirty="0">
                <a:latin typeface="楷体" panose="02010609060101010101" pitchFamily="49" charset="-122"/>
                <a:ea typeface="楷体" panose="02010609060101010101" pitchFamily="49" charset="-122"/>
              </a:rPr>
              <a:t>AI</a:t>
            </a:r>
            <a:r>
              <a:rPr lang="zh-CN" altLang="zh-CN" b="1" dirty="0">
                <a:latin typeface="楷体" panose="02010609060101010101" pitchFamily="49" charset="-122"/>
                <a:ea typeface="楷体" panose="02010609060101010101" pitchFamily="49" charset="-122"/>
              </a:rPr>
              <a:t>、安全社群）安全研究方面</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聚合主机、应用日志、网络流量，</a:t>
            </a:r>
            <a:r>
              <a:rPr lang="en-US" altLang="zh-CN" dirty="0">
                <a:latin typeface="楷体" panose="02010609060101010101" pitchFamily="49" charset="-122"/>
                <a:ea typeface="楷体" panose="02010609060101010101" pitchFamily="49" charset="-122"/>
              </a:rPr>
              <a:t>AI</a:t>
            </a:r>
            <a:r>
              <a:rPr lang="zh-CN" altLang="zh-CN" dirty="0">
                <a:latin typeface="楷体" panose="02010609060101010101" pitchFamily="49" charset="-122"/>
                <a:ea typeface="楷体" panose="02010609060101010101" pitchFamily="49" charset="-122"/>
              </a:rPr>
              <a:t>自动判断</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结合全球社区情报驱动，构建网络安全命运共同体。</a:t>
            </a:r>
          </a:p>
          <a:p>
            <a:endParaRPr lang="zh-CN"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13501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2" name="文本框 1">
            <a:extLst>
              <a:ext uri="{FF2B5EF4-FFF2-40B4-BE49-F238E27FC236}">
                <a16:creationId xmlns:a16="http://schemas.microsoft.com/office/drawing/2014/main" id="{B029D5C0-037B-4E58-863B-531BD3F01E3D}"/>
              </a:ext>
            </a:extLst>
          </p:cNvPr>
          <p:cNvSpPr txBox="1"/>
          <p:nvPr/>
        </p:nvSpPr>
        <p:spPr>
          <a:xfrm>
            <a:off x="660400" y="1079500"/>
            <a:ext cx="45719"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768B65E-6D80-4668-B417-25D2CE943ED4}"/>
              </a:ext>
            </a:extLst>
          </p:cNvPr>
          <p:cNvSpPr txBox="1"/>
          <p:nvPr/>
        </p:nvSpPr>
        <p:spPr>
          <a:xfrm>
            <a:off x="3714397" y="2256536"/>
            <a:ext cx="3174797"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网络安全威胁态势依然严峻</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传统防御措施防御能力低下</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安全研究成果亟待工业转化</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p:txBody>
      </p:sp>
      <p:sp>
        <p:nvSpPr>
          <p:cNvPr id="6" name="左大括号 5">
            <a:extLst>
              <a:ext uri="{FF2B5EF4-FFF2-40B4-BE49-F238E27FC236}">
                <a16:creationId xmlns:a16="http://schemas.microsoft.com/office/drawing/2014/main" id="{94664E8E-3B3C-49D1-ADF1-A6B5B84B16AD}"/>
              </a:ext>
            </a:extLst>
          </p:cNvPr>
          <p:cNvSpPr/>
          <p:nvPr/>
        </p:nvSpPr>
        <p:spPr>
          <a:xfrm>
            <a:off x="3217588" y="2297173"/>
            <a:ext cx="158129" cy="1580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DA0A819-7FF2-4DB5-BF69-4F99A253670A}"/>
              </a:ext>
            </a:extLst>
          </p:cNvPr>
          <p:cNvSpPr txBox="1"/>
          <p:nvPr/>
        </p:nvSpPr>
        <p:spPr>
          <a:xfrm>
            <a:off x="1910278" y="2902867"/>
            <a:ext cx="193192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课题背景</a:t>
            </a:r>
          </a:p>
        </p:txBody>
      </p:sp>
    </p:spTree>
    <p:extLst>
      <p:ext uri="{BB962C8B-B14F-4D97-AF65-F5344CB8AC3E}">
        <p14:creationId xmlns:p14="http://schemas.microsoft.com/office/powerpoint/2010/main" val="113416379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750</TotalTime>
  <Words>862</Words>
  <Application>Microsoft Office PowerPoint</Application>
  <PresentationFormat>全屏显示(4:3)</PresentationFormat>
  <Paragraphs>149</Paragraphs>
  <Slides>26</Slides>
  <Notes>25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等线</vt:lpstr>
      <vt:lpstr>楷体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杨影</dc:creator>
  <cp:lastModifiedBy>Wong Leo</cp:lastModifiedBy>
  <cp:revision>141</cp:revision>
  <dcterms:created xsi:type="dcterms:W3CDTF">2018-07-15T12:44:00Z</dcterms:created>
  <dcterms:modified xsi:type="dcterms:W3CDTF">2019-06-17T12:49:37Z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